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1"/>
    <p:sldMasterId id="2147483782" r:id="rId2"/>
    <p:sldMasterId id="2147483800" r:id="rId3"/>
    <p:sldMasterId id="2147483818" r:id="rId4"/>
    <p:sldMasterId id="2147483836" r:id="rId5"/>
    <p:sldMasterId id="2147483854" r:id="rId6"/>
  </p:sldMasterIdLst>
  <p:notesMasterIdLst>
    <p:notesMasterId r:id="rId41"/>
  </p:notesMasterIdLst>
  <p:sldIdLst>
    <p:sldId id="351" r:id="rId7"/>
    <p:sldId id="365" r:id="rId8"/>
    <p:sldId id="371" r:id="rId9"/>
    <p:sldId id="360" r:id="rId10"/>
    <p:sldId id="362" r:id="rId11"/>
    <p:sldId id="369" r:id="rId12"/>
    <p:sldId id="378" r:id="rId13"/>
    <p:sldId id="380" r:id="rId14"/>
    <p:sldId id="381" r:id="rId15"/>
    <p:sldId id="372" r:id="rId16"/>
    <p:sldId id="363" r:id="rId17"/>
    <p:sldId id="355" r:id="rId18"/>
    <p:sldId id="297" r:id="rId19"/>
    <p:sldId id="318" r:id="rId20"/>
    <p:sldId id="323" r:id="rId21"/>
    <p:sldId id="324" r:id="rId22"/>
    <p:sldId id="344" r:id="rId23"/>
    <p:sldId id="326" r:id="rId24"/>
    <p:sldId id="345" r:id="rId25"/>
    <p:sldId id="328" r:id="rId26"/>
    <p:sldId id="346" r:id="rId27"/>
    <p:sldId id="370" r:id="rId28"/>
    <p:sldId id="377" r:id="rId29"/>
    <p:sldId id="376" r:id="rId30"/>
    <p:sldId id="383" r:id="rId31"/>
    <p:sldId id="382" r:id="rId32"/>
    <p:sldId id="385" r:id="rId33"/>
    <p:sldId id="386" r:id="rId34"/>
    <p:sldId id="388" r:id="rId35"/>
    <p:sldId id="387" r:id="rId36"/>
    <p:sldId id="389" r:id="rId37"/>
    <p:sldId id="390" r:id="rId38"/>
    <p:sldId id="391" r:id="rId39"/>
    <p:sldId id="39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6" autoAdjust="0"/>
    <p:restoredTop sz="80098" autoAdjust="0"/>
  </p:normalViewPr>
  <p:slideViewPr>
    <p:cSldViewPr snapToGrid="0">
      <p:cViewPr varScale="1">
        <p:scale>
          <a:sx n="77" d="100"/>
          <a:sy n="77" d="100"/>
        </p:scale>
        <p:origin x="69" y="234"/>
      </p:cViewPr>
      <p:guideLst/>
    </p:cSldViewPr>
  </p:slideViewPr>
  <p:outlineViewPr>
    <p:cViewPr>
      <p:scale>
        <a:sx n="33" d="100"/>
        <a:sy n="33" d="100"/>
      </p:scale>
      <p:origin x="0" y="-2936"/>
    </p:cViewPr>
  </p:outlineViewPr>
  <p:notesTextViewPr>
    <p:cViewPr>
      <p:scale>
        <a:sx n="1" d="1"/>
        <a:sy n="1" d="1"/>
      </p:scale>
      <p:origin x="0" y="0"/>
    </p:cViewPr>
  </p:notesTextViewPr>
  <p:sorterViewPr>
    <p:cViewPr varScale="1">
      <p:scale>
        <a:sx n="100" d="100"/>
        <a:sy n="100" d="100"/>
      </p:scale>
      <p:origin x="0" y="-7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8ECF1-44E4-4E07-B6CF-F6174DD3B6DE}" type="datetimeFigureOut">
              <a:rPr lang="en-SG" smtClean="0"/>
              <a:t>19 May 2017</a:t>
            </a:fld>
            <a:endParaRPr lang="en-SG"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DD804-D151-4C26-8FFA-957E3CB9BD77}" type="slidenum">
              <a:rPr lang="en-SG" smtClean="0"/>
              <a:t>‹#›</a:t>
            </a:fld>
            <a:endParaRPr lang="en-SG" dirty="0"/>
          </a:p>
        </p:txBody>
      </p:sp>
    </p:spTree>
    <p:extLst>
      <p:ext uri="{BB962C8B-B14F-4D97-AF65-F5344CB8AC3E}">
        <p14:creationId xmlns:p14="http://schemas.microsoft.com/office/powerpoint/2010/main" val="2184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Tell story of two advanced countries where a person attends two weeks of training to become “safety professionals”. </a:t>
            </a:r>
          </a:p>
          <a:p>
            <a:endParaRPr lang="en-SG" dirty="0"/>
          </a:p>
          <a:p>
            <a:r>
              <a:rPr lang="en-SG" dirty="0"/>
              <a:t>A high standard of safety professionalism will, undoubtedly, play a significant role in the prevention of accidents at work.</a:t>
            </a:r>
          </a:p>
          <a:p>
            <a:endParaRPr lang="en-SG" dirty="0"/>
          </a:p>
          <a:p>
            <a:r>
              <a:rPr lang="en-SG" dirty="0"/>
              <a:t>For those who are still trying to determine the standard a safety professional should meet, good news, there is now a standard that will be accepted by more than 12 safety professional and related organisations from 10 countries.</a:t>
            </a:r>
          </a:p>
        </p:txBody>
      </p:sp>
      <p:sp>
        <p:nvSpPr>
          <p:cNvPr id="4" name="Slide Number Placeholder 3"/>
          <p:cNvSpPr>
            <a:spLocks noGrp="1"/>
          </p:cNvSpPr>
          <p:nvPr>
            <p:ph type="sldNum" sz="quarter" idx="10"/>
          </p:nvPr>
        </p:nvSpPr>
        <p:spPr/>
        <p:txBody>
          <a:bodyPr/>
          <a:lstStyle/>
          <a:p>
            <a:fld id="{ED2DD804-D151-4C26-8FFA-957E3CB9BD77}" type="slidenum">
              <a:rPr lang="en-SG" smtClean="0"/>
              <a:t>1</a:t>
            </a:fld>
            <a:endParaRPr lang="en-SG" dirty="0"/>
          </a:p>
        </p:txBody>
      </p:sp>
    </p:spTree>
    <p:extLst>
      <p:ext uri="{BB962C8B-B14F-4D97-AF65-F5344CB8AC3E}">
        <p14:creationId xmlns:p14="http://schemas.microsoft.com/office/powerpoint/2010/main" val="252261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An example of Skills </a:t>
            </a:r>
            <a:r>
              <a:rPr lang="en-SG" baseline="0" dirty="0"/>
              <a:t>that the OHS Professional should possess.  This is an example about Knowledge Management.  Being able to Access, Use, Review, Investigate, Collate, Evaluate, Synthesise and Apply.</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20</a:t>
            </a:fld>
            <a:endParaRPr lang="en-SG" dirty="0"/>
          </a:p>
        </p:txBody>
      </p:sp>
    </p:spTree>
    <p:extLst>
      <p:ext uri="{BB962C8B-B14F-4D97-AF65-F5344CB8AC3E}">
        <p14:creationId xmlns:p14="http://schemas.microsoft.com/office/powerpoint/2010/main" val="245197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The </a:t>
            </a:r>
            <a:r>
              <a:rPr lang="en-SG" i="0" dirty="0"/>
              <a:t>INSHPO</a:t>
            </a:r>
            <a:r>
              <a:rPr lang="en-SG" i="0" baseline="0" dirty="0"/>
              <a:t> Framework sets the standard expected of an OHS professional.</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21</a:t>
            </a:fld>
            <a:endParaRPr lang="en-SG" dirty="0"/>
          </a:p>
        </p:txBody>
      </p:sp>
    </p:spTree>
    <p:extLst>
      <p:ext uri="{BB962C8B-B14F-4D97-AF65-F5344CB8AC3E}">
        <p14:creationId xmlns:p14="http://schemas.microsoft.com/office/powerpoint/2010/main" val="241786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APOSHO individual organisation logo taken from APOSHO web.  May not have all</a:t>
            </a:r>
            <a:r>
              <a:rPr lang="en-SG" baseline="0" dirty="0"/>
              <a:t> of them.</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24</a:t>
            </a:fld>
            <a:endParaRPr lang="en-SG" dirty="0"/>
          </a:p>
        </p:txBody>
      </p:sp>
    </p:spTree>
    <p:extLst>
      <p:ext uri="{BB962C8B-B14F-4D97-AF65-F5344CB8AC3E}">
        <p14:creationId xmlns:p14="http://schemas.microsoft.com/office/powerpoint/2010/main" val="335178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33</a:t>
            </a:fld>
            <a:endParaRPr lang="en-SG" dirty="0"/>
          </a:p>
        </p:txBody>
      </p:sp>
    </p:spTree>
    <p:extLst>
      <p:ext uri="{BB962C8B-B14F-4D97-AF65-F5344CB8AC3E}">
        <p14:creationId xmlns:p14="http://schemas.microsoft.com/office/powerpoint/2010/main" val="363800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34</a:t>
            </a:fld>
            <a:endParaRPr lang="en-SG" dirty="0"/>
          </a:p>
        </p:txBody>
      </p:sp>
    </p:spTree>
    <p:extLst>
      <p:ext uri="{BB962C8B-B14F-4D97-AF65-F5344CB8AC3E}">
        <p14:creationId xmlns:p14="http://schemas.microsoft.com/office/powerpoint/2010/main" val="257129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believe that</a:t>
            </a:r>
          </a:p>
          <a:p>
            <a:r>
              <a:rPr lang="en-SG" b="1" dirty="0"/>
              <a:t>Partnerships at various levels can bring greater success</a:t>
            </a:r>
          </a:p>
          <a:p>
            <a:r>
              <a:rPr lang="en-SG" dirty="0"/>
              <a:t>In the prevention of accidents</a:t>
            </a:r>
          </a:p>
        </p:txBody>
      </p:sp>
      <p:sp>
        <p:nvSpPr>
          <p:cNvPr id="4" name="Slide Number Placeholder 3"/>
          <p:cNvSpPr>
            <a:spLocks noGrp="1"/>
          </p:cNvSpPr>
          <p:nvPr>
            <p:ph type="sldNum" sz="quarter" idx="10"/>
          </p:nvPr>
        </p:nvSpPr>
        <p:spPr/>
        <p:txBody>
          <a:bodyPr/>
          <a:lstStyle/>
          <a:p>
            <a:fld id="{ED2DD804-D151-4C26-8FFA-957E3CB9BD77}" type="slidenum">
              <a:rPr lang="en-SG" smtClean="0"/>
              <a:t>4</a:t>
            </a:fld>
            <a:endParaRPr lang="en-SG" dirty="0"/>
          </a:p>
        </p:txBody>
      </p:sp>
    </p:spTree>
    <p:extLst>
      <p:ext uri="{BB962C8B-B14F-4D97-AF65-F5344CB8AC3E}">
        <p14:creationId xmlns:p14="http://schemas.microsoft.com/office/powerpoint/2010/main" val="19809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6</a:t>
            </a:fld>
            <a:endParaRPr lang="en-SG" dirty="0"/>
          </a:p>
        </p:txBody>
      </p:sp>
    </p:spTree>
    <p:extLst>
      <p:ext uri="{BB962C8B-B14F-4D97-AF65-F5344CB8AC3E}">
        <p14:creationId xmlns:p14="http://schemas.microsoft.com/office/powerpoint/2010/main" val="268857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set of pages will help participants know what the INSHPO Framework is.</a:t>
            </a:r>
          </a:p>
        </p:txBody>
      </p:sp>
      <p:sp>
        <p:nvSpPr>
          <p:cNvPr id="4" name="Slide Number Placeholder 3"/>
          <p:cNvSpPr>
            <a:spLocks noGrp="1"/>
          </p:cNvSpPr>
          <p:nvPr>
            <p:ph type="sldNum" sz="quarter" idx="10"/>
          </p:nvPr>
        </p:nvSpPr>
        <p:spPr/>
        <p:txBody>
          <a:bodyPr/>
          <a:lstStyle/>
          <a:p>
            <a:fld id="{ED2DD804-D151-4C26-8FFA-957E3CB9BD77}" type="slidenum">
              <a:rPr lang="en-SG" smtClean="0"/>
              <a:t>13</a:t>
            </a:fld>
            <a:endParaRPr lang="en-SG" dirty="0"/>
          </a:p>
        </p:txBody>
      </p:sp>
    </p:spTree>
    <p:extLst>
      <p:ext uri="{BB962C8B-B14F-4D97-AF65-F5344CB8AC3E}">
        <p14:creationId xmlns:p14="http://schemas.microsoft.com/office/powerpoint/2010/main" val="189168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a:t>
            </a:r>
            <a:r>
              <a:rPr lang="en-SG" i="0" dirty="0"/>
              <a:t>INSHPO</a:t>
            </a:r>
            <a:r>
              <a:rPr lang="en-SG" i="0" baseline="0" dirty="0"/>
              <a:t> Framework sets the standard expected of an OHS professional – in Activities that the professional should be able to do, in Knowledge, and in Skills .</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15</a:t>
            </a:fld>
            <a:endParaRPr lang="en-SG" dirty="0"/>
          </a:p>
        </p:txBody>
      </p:sp>
    </p:spTree>
    <p:extLst>
      <p:ext uri="{BB962C8B-B14F-4D97-AF65-F5344CB8AC3E}">
        <p14:creationId xmlns:p14="http://schemas.microsoft.com/office/powerpoint/2010/main" val="318110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An example of an activity</a:t>
            </a:r>
            <a:r>
              <a:rPr lang="en-SG" baseline="0" dirty="0"/>
              <a:t> that the OHS Professional should be able to perform.  Read “Domain” for the actions that the OHS Professional should be able to do.</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16</a:t>
            </a:fld>
            <a:endParaRPr lang="en-SG" dirty="0"/>
          </a:p>
        </p:txBody>
      </p:sp>
    </p:spTree>
    <p:extLst>
      <p:ext uri="{BB962C8B-B14F-4D97-AF65-F5344CB8AC3E}">
        <p14:creationId xmlns:p14="http://schemas.microsoft.com/office/powerpoint/2010/main" val="118141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An example of Topic Areas </a:t>
            </a:r>
            <a:r>
              <a:rPr lang="en-SG" baseline="0" dirty="0"/>
              <a:t>that the OHS Professional should know.  Four levels of knowledge from just understanding to creative mastery.</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17</a:t>
            </a:fld>
            <a:endParaRPr lang="en-SG" dirty="0"/>
          </a:p>
        </p:txBody>
      </p:sp>
    </p:spTree>
    <p:extLst>
      <p:ext uri="{BB962C8B-B14F-4D97-AF65-F5344CB8AC3E}">
        <p14:creationId xmlns:p14="http://schemas.microsoft.com/office/powerpoint/2010/main" val="321031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An example of Topic Areas </a:t>
            </a:r>
            <a:r>
              <a:rPr lang="en-SG" baseline="0" dirty="0"/>
              <a:t>that the OHS Professional should know … more.</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18</a:t>
            </a:fld>
            <a:endParaRPr lang="en-SG" dirty="0"/>
          </a:p>
        </p:txBody>
      </p:sp>
    </p:spTree>
    <p:extLst>
      <p:ext uri="{BB962C8B-B14F-4D97-AF65-F5344CB8AC3E}">
        <p14:creationId xmlns:p14="http://schemas.microsoft.com/office/powerpoint/2010/main" val="125204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An example of Skills </a:t>
            </a:r>
            <a:r>
              <a:rPr lang="en-SG" baseline="0" dirty="0"/>
              <a:t>that the OHS Professional should possess.  Four levels of skills from just being aware to creative mastery.</a:t>
            </a:r>
            <a:endParaRPr lang="en-SG" dirty="0"/>
          </a:p>
        </p:txBody>
      </p:sp>
      <p:sp>
        <p:nvSpPr>
          <p:cNvPr id="4" name="Slide Number Placeholder 3"/>
          <p:cNvSpPr>
            <a:spLocks noGrp="1"/>
          </p:cNvSpPr>
          <p:nvPr>
            <p:ph type="sldNum" sz="quarter" idx="10"/>
          </p:nvPr>
        </p:nvSpPr>
        <p:spPr/>
        <p:txBody>
          <a:bodyPr/>
          <a:lstStyle/>
          <a:p>
            <a:fld id="{ED2DD804-D151-4C26-8FFA-957E3CB9BD77}" type="slidenum">
              <a:rPr lang="en-SG" smtClean="0"/>
              <a:t>19</a:t>
            </a:fld>
            <a:endParaRPr lang="en-SG" dirty="0"/>
          </a:p>
        </p:txBody>
      </p:sp>
    </p:spTree>
    <p:extLst>
      <p:ext uri="{BB962C8B-B14F-4D97-AF65-F5344CB8AC3E}">
        <p14:creationId xmlns:p14="http://schemas.microsoft.com/office/powerpoint/2010/main" val="3870338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272718" y="2048710"/>
            <a:ext cx="1440000" cy="240258"/>
          </a:xfrm>
        </p:spPr>
        <p:txBody>
          <a:bodyPr/>
          <a:lstStyle>
            <a:lvl1pPr algn="l">
              <a:defRPr sz="900" b="0" i="0">
                <a:solidFill>
                  <a:schemeClr val="bg1"/>
                </a:solidFill>
              </a:defRPr>
            </a:lvl1pPr>
          </a:lstStyle>
          <a:p>
            <a:r>
              <a:rPr lang="en-US"/>
              <a:t>http://singaporeaccord.org</a:t>
            </a:r>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SG" dirty="0"/>
              <a:t>Singapore Accord on the Standards of OHS Professionals</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627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3263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a:t>Singapore Accord on the Standards of OHS Professionals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95899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lvl1pPr>
              <a:defRPr sz="900"/>
            </a:lvl1p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3382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03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66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06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937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395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25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922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108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r>
              <a:rPr lang="en-US"/>
              <a:t>http://singaporeaccord.org</a:t>
            </a:r>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SG" dirty="0"/>
              <a:t>Singapore Accord on the Standards of OHS Professionals</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49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524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7650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669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1301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27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782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r>
              <a:rPr lang="en-US"/>
              <a:t>http://singaporeaccord.org</a:t>
            </a:r>
            <a:endParaRPr lang="en-US" dirty="0"/>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6221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122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5433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5618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9406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30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673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6472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76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729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r>
              <a:rPr lang="en-US"/>
              <a:t>http://singaporeaccord.org</a:t>
            </a:r>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547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SG" dirty="0"/>
              <a:t>Singapore Accord on the Standards of OHS Professionals</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815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r>
              <a:rPr lang="en-US"/>
              <a:t>http://singaporeaccord.org</a:t>
            </a:r>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SG" dirty="0"/>
              <a:t>Singapore Accord on the Standards of OHS Professionals</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219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900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9165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56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20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4473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61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http://singaporeaccord.org</a:t>
            </a:r>
            <a:endParaRPr lang="en-US" dirty="0"/>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0074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8712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71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737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9024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2890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210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0246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96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37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428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871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r>
              <a:rPr lang="en-US"/>
              <a:t>http://singaporeaccord.org</a:t>
            </a:r>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SG" dirty="0"/>
              <a:t>Singapore Accord on the Standards of OHS Professionals</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4508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98782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998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1944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3036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679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r>
              <a:rPr lang="en-US"/>
              <a:t>http://singaporeaccord.org</a:t>
            </a:r>
            <a:endParaRPr lang="en-US" dirty="0"/>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961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78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3940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228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9289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498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5638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089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5540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dirty="0"/>
              <a:t>Singapore Accord on the Standards of OHS Professionals</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401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r>
              <a:rPr lang="en-US"/>
              <a:t>http://singaporeaccord.org</a:t>
            </a:r>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9839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SG" dirty="0"/>
              <a:t>Singapore Accord on the Standards of OHS Professionals</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9697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r>
              <a:rPr lang="en-US"/>
              <a:t>http://singaporeaccord.org</a:t>
            </a:r>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r>
              <a:rPr lang="en-SG"/>
              <a:t>Singapore Accord on the Standards of OHS Professionals</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37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http://singaporeaccord.org</a:t>
            </a:r>
            <a:endParaRPr lang="en-US" dirty="0"/>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1519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590842" y="2230825"/>
            <a:ext cx="7987101" cy="4023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lvl1pPr>
              <a:defRPr sz="900"/>
            </a:lvl1p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46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16667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8490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a:t>Singapore Accord on the Standards of OHS Professionals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2838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
        <p:nvSpPr>
          <p:cNvPr id="4" name="Footer Placeholder 3"/>
          <p:cNvSpPr>
            <a:spLocks noGrp="1"/>
          </p:cNvSpPr>
          <p:nvPr>
            <p:ph type="ftr" sz="quarter" idx="11"/>
          </p:nvPr>
        </p:nvSpPr>
        <p:spPr/>
        <p:txBody>
          <a:bodyPr/>
          <a:lstStyle/>
          <a:p>
            <a:r>
              <a:rPr lang="en-SG"/>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66382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http://singaporeaccord.org</a:t>
            </a:r>
            <a:endParaRPr lang="en-US" dirty="0"/>
          </a:p>
        </p:txBody>
      </p:sp>
      <p:sp>
        <p:nvSpPr>
          <p:cNvPr id="3" name="Footer Placeholder 2"/>
          <p:cNvSpPr>
            <a:spLocks noGrp="1"/>
          </p:cNvSpPr>
          <p:nvPr>
            <p:ph type="ftr" sz="quarter" idx="11"/>
          </p:nvPr>
        </p:nvSpPr>
        <p:spPr/>
        <p:txBody>
          <a:bodyPr/>
          <a:lstStyle/>
          <a:p>
            <a:r>
              <a:rPr lang="en-SG"/>
              <a:t>Singapore Accord on the Standards of OHS Professionals</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1413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1014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72126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8185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61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0090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r>
              <a:rPr lang="en-US"/>
              <a:t>http://singaporeaccord.org</a:t>
            </a:r>
            <a:endParaRPr lang="en-US" dirty="0"/>
          </a:p>
        </p:txBody>
      </p:sp>
      <p:sp>
        <p:nvSpPr>
          <p:cNvPr id="5" name="Footer Placeholder 4"/>
          <p:cNvSpPr>
            <a:spLocks noGrp="1"/>
          </p:cNvSpPr>
          <p:nvPr>
            <p:ph type="ftr" sz="quarter" idx="11"/>
          </p:nvPr>
        </p:nvSpPr>
        <p:spPr/>
        <p:txBody>
          <a:bodyPr/>
          <a:lstStyle>
            <a:lvl1pPr>
              <a:defRPr sz="900"/>
            </a:lvl1pPr>
          </a:lstStyle>
          <a:p>
            <a:r>
              <a:rPr lang="en-SG"/>
              <a:t>Singapore Accord on the Standards of OHS Professionals</a:t>
            </a:r>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05340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24070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a:t>Singapore Accord on the Standards of OHS Professionals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5738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a:t>Singapore Accord on the Standards of OHS Professionals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4693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lvl1pPr>
              <a:defRPr sz="900"/>
            </a:lvl1p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30565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3727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r>
              <a:rPr lang="en-US"/>
              <a:t>http://singaporeaccord.org</a:t>
            </a:r>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r>
              <a:rPr lang="en-SG"/>
              <a:t>Singapore Accord on the Standards of OHS Professionals</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81101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lvl1pPr>
              <a:defRPr sz="900"/>
            </a:lvl1p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63428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297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495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51592" y="3086100"/>
            <a:ext cx="3001938" cy="2451100"/>
          </a:xfrm>
        </p:spPr>
        <p:txBody>
          <a:bodyPr>
            <a:no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dirty="0"/>
              <a:t>Singapore Accord on the Standards of OHS Professionals</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96362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a:t>Singapore Accord on the Standards of OHS Professionals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33502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
        <p:nvSpPr>
          <p:cNvPr id="4" name="Footer Placeholder 3"/>
          <p:cNvSpPr>
            <a:spLocks noGrp="1"/>
          </p:cNvSpPr>
          <p:nvPr>
            <p:ph type="ftr" sz="quarter" idx="11"/>
          </p:nvPr>
        </p:nvSpPr>
        <p:spPr/>
        <p:txBody>
          <a:bodyPr/>
          <a:lstStyle/>
          <a:p>
            <a:r>
              <a:rPr lang="en-SG"/>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43260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http://singaporeaccord.org</a:t>
            </a:r>
            <a:endParaRPr lang="en-US" dirty="0"/>
          </a:p>
        </p:txBody>
      </p:sp>
      <p:sp>
        <p:nvSpPr>
          <p:cNvPr id="3" name="Footer Placeholder 2"/>
          <p:cNvSpPr>
            <a:spLocks noGrp="1"/>
          </p:cNvSpPr>
          <p:nvPr>
            <p:ph type="ftr" sz="quarter" idx="11"/>
          </p:nvPr>
        </p:nvSpPr>
        <p:spPr/>
        <p:txBody>
          <a:bodyPr/>
          <a:lstStyle/>
          <a:p>
            <a:r>
              <a:rPr lang="en-SG"/>
              <a:t>Singapore Accord on the Standards of OHS Professionals</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2611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10755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1031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http://singaporeaccord.org</a:t>
            </a:r>
            <a:endParaRPr lang="en-US" dirty="0"/>
          </a:p>
        </p:txBody>
      </p:sp>
      <p:sp>
        <p:nvSpPr>
          <p:cNvPr id="6" name="Footer Placeholder 5"/>
          <p:cNvSpPr>
            <a:spLocks noGrp="1"/>
          </p:cNvSpPr>
          <p:nvPr>
            <p:ph type="ftr" sz="quarter" idx="11"/>
          </p:nvPr>
        </p:nvSpPr>
        <p:spPr/>
        <p:txBody>
          <a:bodyPr/>
          <a:lstStyle/>
          <a:p>
            <a:r>
              <a:rPr lang="en-SG"/>
              <a:t>Singapore Accord on the Standards of OHS Professionals</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7657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4408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r>
              <a:rPr lang="en-US"/>
              <a:t>http://singaporeaccord.org</a:t>
            </a:r>
            <a:endParaRPr lang="en-US" dirty="0"/>
          </a:p>
        </p:txBody>
      </p:sp>
      <p:sp>
        <p:nvSpPr>
          <p:cNvPr id="5" name="Footer Placeholder 4"/>
          <p:cNvSpPr>
            <a:spLocks noGrp="1"/>
          </p:cNvSpPr>
          <p:nvPr>
            <p:ph type="ftr" sz="quarter" idx="11"/>
          </p:nvPr>
        </p:nvSpPr>
        <p:spPr/>
        <p:txBody>
          <a:bodyPr/>
          <a:lstStyle>
            <a:lvl1pPr>
              <a:defRPr sz="900"/>
            </a:lvl1pPr>
          </a:lstStyle>
          <a:p>
            <a:r>
              <a:rPr lang="en-SG"/>
              <a:t>Singapore Accord on the Standards of OHS Professionals</a:t>
            </a:r>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4230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0906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http://singaporeaccord.org</a:t>
            </a:r>
            <a:endParaRPr lang="en-US" dirty="0"/>
          </a:p>
        </p:txBody>
      </p:sp>
      <p:sp>
        <p:nvSpPr>
          <p:cNvPr id="8" name="Footer Placeholder 7"/>
          <p:cNvSpPr>
            <a:spLocks noGrp="1"/>
          </p:cNvSpPr>
          <p:nvPr>
            <p:ph type="ftr" sz="quarter" idx="11"/>
          </p:nvPr>
        </p:nvSpPr>
        <p:spPr/>
        <p:txBody>
          <a:bodyPr/>
          <a:lstStyle/>
          <a:p>
            <a:r>
              <a:rPr lang="en-SG"/>
              <a:t>Singapore Accord on the Standards of OHS Professionals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596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1.jpe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7560000" cy="35305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977" y="6538031"/>
            <a:ext cx="1800000" cy="228659"/>
          </a:xfrm>
          <a:prstGeom prst="rect">
            <a:avLst/>
          </a:prstGeom>
        </p:spPr>
        <p:txBody>
          <a:bodyPr vert="horz" lIns="91440" tIns="45720" rIns="91440" bIns="45720" rtlCol="0" anchor="t" anchorCtr="0"/>
          <a:lstStyle>
            <a:lvl1pPr algn="r">
              <a:defRPr sz="900" b="1" i="0">
                <a:solidFill>
                  <a:schemeClr val="accent1"/>
                </a:solidFill>
              </a:defRPr>
            </a:lvl1pPr>
          </a:lstStyle>
          <a:p>
            <a:r>
              <a:rPr lang="en-US"/>
              <a:t>http://singaporeaccord.org</a:t>
            </a:r>
            <a:endParaRPr lang="en-US" dirty="0"/>
          </a:p>
        </p:txBody>
      </p:sp>
      <p:sp>
        <p:nvSpPr>
          <p:cNvPr id="5" name="Footer Placeholder 4"/>
          <p:cNvSpPr>
            <a:spLocks noGrp="1"/>
          </p:cNvSpPr>
          <p:nvPr>
            <p:ph type="ftr" sz="quarter" idx="3"/>
          </p:nvPr>
        </p:nvSpPr>
        <p:spPr>
          <a:xfrm>
            <a:off x="163336" y="6534730"/>
            <a:ext cx="3859795" cy="228659"/>
          </a:xfrm>
          <a:prstGeom prst="rect">
            <a:avLst/>
          </a:prstGeom>
        </p:spPr>
        <p:txBody>
          <a:bodyPr vert="horz" lIns="91440" tIns="45720" rIns="91440" bIns="45720" rtlCol="0" anchor="b"/>
          <a:lstStyle>
            <a:lvl1pPr algn="l">
              <a:defRPr sz="900" b="1" i="0">
                <a:solidFill>
                  <a:schemeClr val="accent1"/>
                </a:solidFill>
              </a:defRPr>
            </a:lvl1pPr>
          </a:lstStyle>
          <a:p>
            <a:r>
              <a:rPr lang="en-SG" dirty="0"/>
              <a:t>Singapore Accord on the Standards of OHS Professionals</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34356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977" y="6391676"/>
            <a:ext cx="1800000" cy="228659"/>
          </a:xfrm>
          <a:prstGeom prst="rect">
            <a:avLst/>
          </a:prstGeom>
        </p:spPr>
        <p:txBody>
          <a:bodyPr vert="horz" lIns="91440" tIns="45720" rIns="91440" bIns="45720" rtlCol="0" anchor="b"/>
          <a:lstStyle>
            <a:lvl1pPr algn="r">
              <a:defRPr sz="900" b="1" i="0">
                <a:solidFill>
                  <a:schemeClr val="accent1"/>
                </a:solidFill>
              </a:defRPr>
            </a:lvl1pPr>
          </a:lstStyle>
          <a:p>
            <a:r>
              <a:rPr lang="en-US"/>
              <a:t>http://singaporeaccord.org</a:t>
            </a:r>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SG" dirty="0"/>
              <a:t>Singapore Accord on the Standards of OHS Professionals</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117756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hf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47305" y="6363571"/>
            <a:ext cx="1800000" cy="228659"/>
          </a:xfrm>
          <a:prstGeom prst="rect">
            <a:avLst/>
          </a:prstGeom>
        </p:spPr>
        <p:txBody>
          <a:bodyPr vert="horz" lIns="91440" tIns="45720" rIns="91440" bIns="45720" rtlCol="0" anchor="b"/>
          <a:lstStyle>
            <a:lvl1pPr algn="r">
              <a:defRPr sz="900" b="1" i="0">
                <a:solidFill>
                  <a:schemeClr val="accent1"/>
                </a:solidFill>
                <a:latin typeface="+mn-lt"/>
              </a:defRPr>
            </a:lvl1pPr>
          </a:lstStyle>
          <a:p>
            <a:r>
              <a:rPr lang="en-US"/>
              <a:t>http://singaporeaccord.org</a:t>
            </a:r>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SG" dirty="0"/>
              <a:t>Singapore Accord on the Standards of OHS Professionals</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875851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hf hdr="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r>
              <a:rPr lang="en-US"/>
              <a:t>http://singaporeaccord.org</a:t>
            </a:r>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SG" dirty="0"/>
              <a:t>Singapore Accord on the Standards of OHS Professionals</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35502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hf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r>
              <a:rPr lang="en-SG"/>
              <a:t>Singapore Accord on the Standards of OHS Professionals</a:t>
            </a:r>
            <a:endParaRPr lang="en-US" dirty="0"/>
          </a:p>
        </p:txBody>
      </p:sp>
      <p:sp>
        <p:nvSpPr>
          <p:cNvPr id="4" name="Date Placeholder 3"/>
          <p:cNvSpPr>
            <a:spLocks noGrp="1"/>
          </p:cNvSpPr>
          <p:nvPr>
            <p:ph type="dt" sz="half" idx="2"/>
          </p:nvPr>
        </p:nvSpPr>
        <p:spPr>
          <a:xfrm>
            <a:off x="6947305" y="6360392"/>
            <a:ext cx="1800000" cy="228659"/>
          </a:xfrm>
          <a:prstGeom prst="rect">
            <a:avLst/>
          </a:prstGeom>
        </p:spPr>
        <p:txBody>
          <a:bodyPr vert="horz" lIns="91440" tIns="45720" rIns="91440" bIns="45720" rtlCol="0" anchor="b"/>
          <a:lstStyle>
            <a:lvl1pPr algn="r">
              <a:defRPr sz="900" b="1" i="0">
                <a:solidFill>
                  <a:schemeClr val="accent1"/>
                </a:solidFill>
              </a:defRPr>
            </a:lvl1pPr>
          </a:lstStyle>
          <a:p>
            <a:r>
              <a:rPr lang="en-US"/>
              <a:t>http://singaporeaccord.org</a:t>
            </a:r>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15843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hf hdr="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r>
              <a:rPr lang="en-SG"/>
              <a:t>Singapore Accord on the Standards of OHS Professionals</a:t>
            </a:r>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r>
              <a:rPr lang="en-US"/>
              <a:t>http://singaporeaccord.org</a:t>
            </a:r>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963055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hf hdr="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35.jpeg"/><Relationship Id="rId3" Type="http://schemas.openxmlformats.org/officeDocument/2006/relationships/image" Target="../media/image8.jpeg"/><Relationship Id="rId7" Type="http://schemas.openxmlformats.org/officeDocument/2006/relationships/image" Target="../media/image34.jpeg"/><Relationship Id="rId12"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57.xml"/><Relationship Id="rId6" Type="http://schemas.openxmlformats.org/officeDocument/2006/relationships/image" Target="../media/image33.jpeg"/><Relationship Id="rId11" Type="http://schemas.openxmlformats.org/officeDocument/2006/relationships/image" Target="../media/image12.jpeg"/><Relationship Id="rId5" Type="http://schemas.openxmlformats.org/officeDocument/2006/relationships/image" Target="../media/image32.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9.jpeg"/><Relationship Id="rId9" Type="http://schemas.openxmlformats.org/officeDocument/2006/relationships/image" Target="../media/image36.jpeg"/><Relationship Id="rId1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12.jpeg"/><Relationship Id="rId3" Type="http://schemas.openxmlformats.org/officeDocument/2006/relationships/image" Target="../media/image5.png"/><Relationship Id="rId21" Type="http://schemas.openxmlformats.org/officeDocument/2006/relationships/image" Target="../media/image7.jpeg"/><Relationship Id="rId34" Type="http://schemas.openxmlformats.org/officeDocument/2006/relationships/image" Target="../media/image37.jpeg"/><Relationship Id="rId7" Type="http://schemas.openxmlformats.org/officeDocument/2006/relationships/image" Target="../media/image19.gif"/><Relationship Id="rId12" Type="http://schemas.openxmlformats.org/officeDocument/2006/relationships/image" Target="../media/image24.jpeg"/><Relationship Id="rId17" Type="http://schemas.openxmlformats.org/officeDocument/2006/relationships/image" Target="../media/image29.png"/><Relationship Id="rId25" Type="http://schemas.openxmlformats.org/officeDocument/2006/relationships/image" Target="../media/image11.png"/><Relationship Id="rId33" Type="http://schemas.openxmlformats.org/officeDocument/2006/relationships/image" Target="../media/image36.jpeg"/><Relationship Id="rId2" Type="http://schemas.openxmlformats.org/officeDocument/2006/relationships/notesSlide" Target="../notesSlides/notesSlide12.xml"/><Relationship Id="rId16" Type="http://schemas.openxmlformats.org/officeDocument/2006/relationships/image" Target="../media/image28.jpeg"/><Relationship Id="rId20" Type="http://schemas.openxmlformats.org/officeDocument/2006/relationships/image" Target="../media/image32.png"/><Relationship Id="rId29" Type="http://schemas.openxmlformats.org/officeDocument/2006/relationships/image" Target="../media/image15.png"/><Relationship Id="rId1" Type="http://schemas.openxmlformats.org/officeDocument/2006/relationships/slideLayout" Target="../slideLayouts/slideLayout36.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10.jpeg"/><Relationship Id="rId32" Type="http://schemas.openxmlformats.org/officeDocument/2006/relationships/image" Target="../media/image35.jpeg"/><Relationship Id="rId5" Type="http://schemas.openxmlformats.org/officeDocument/2006/relationships/image" Target="../media/image17.png"/><Relationship Id="rId15" Type="http://schemas.openxmlformats.org/officeDocument/2006/relationships/image" Target="../media/image27.jpeg"/><Relationship Id="rId23" Type="http://schemas.openxmlformats.org/officeDocument/2006/relationships/image" Target="../media/image9.jpeg"/><Relationship Id="rId28" Type="http://schemas.openxmlformats.org/officeDocument/2006/relationships/image" Target="../media/image14.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34.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8.jpeg"/><Relationship Id="rId27" Type="http://schemas.openxmlformats.org/officeDocument/2006/relationships/image" Target="../media/image13.png"/><Relationship Id="rId30" Type="http://schemas.openxmlformats.org/officeDocument/2006/relationships/image" Target="../media/image33.jpeg"/><Relationship Id="rId8"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nshpo.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afety2017singapor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jpeg"/><Relationship Id="rId26" Type="http://schemas.openxmlformats.org/officeDocument/2006/relationships/image" Target="../media/image13.png"/><Relationship Id="rId3" Type="http://schemas.openxmlformats.org/officeDocument/2006/relationships/image" Target="../media/image16.jpeg"/><Relationship Id="rId21" Type="http://schemas.openxmlformats.org/officeDocument/2006/relationships/image" Target="../media/image8.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12.jpeg"/><Relationship Id="rId33" Type="http://schemas.openxmlformats.org/officeDocument/2006/relationships/image" Target="../media/image37.jpeg"/><Relationship Id="rId2" Type="http://schemas.openxmlformats.org/officeDocument/2006/relationships/image" Target="../media/image5.png"/><Relationship Id="rId16" Type="http://schemas.openxmlformats.org/officeDocument/2006/relationships/image" Target="../media/image29.png"/><Relationship Id="rId20" Type="http://schemas.openxmlformats.org/officeDocument/2006/relationships/image" Target="../media/image7.jpeg"/><Relationship Id="rId29"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24.jpeg"/><Relationship Id="rId24" Type="http://schemas.openxmlformats.org/officeDocument/2006/relationships/image" Target="../media/image11.png"/><Relationship Id="rId32" Type="http://schemas.openxmlformats.org/officeDocument/2006/relationships/image" Target="../media/image36.jpeg"/><Relationship Id="rId5" Type="http://schemas.openxmlformats.org/officeDocument/2006/relationships/image" Target="../media/image18.jpeg"/><Relationship Id="rId15" Type="http://schemas.openxmlformats.org/officeDocument/2006/relationships/image" Target="../media/image28.jpeg"/><Relationship Id="rId23" Type="http://schemas.openxmlformats.org/officeDocument/2006/relationships/image" Target="../media/image10.jpeg"/><Relationship Id="rId28" Type="http://schemas.openxmlformats.org/officeDocument/2006/relationships/image" Target="../media/image15.png"/><Relationship Id="rId10" Type="http://schemas.openxmlformats.org/officeDocument/2006/relationships/image" Target="../media/image23.jpeg"/><Relationship Id="rId19" Type="http://schemas.openxmlformats.org/officeDocument/2006/relationships/image" Target="../media/image32.png"/><Relationship Id="rId31" Type="http://schemas.openxmlformats.org/officeDocument/2006/relationships/image" Target="../media/image35.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9.jpeg"/><Relationship Id="rId27" Type="http://schemas.openxmlformats.org/officeDocument/2006/relationships/image" Target="../media/image14.jpeg"/><Relationship Id="rId30" Type="http://schemas.openxmlformats.org/officeDocument/2006/relationships/image" Target="../media/image34.jpe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1" y="2222624"/>
            <a:ext cx="7196904" cy="2554758"/>
          </a:xfrm>
        </p:spPr>
        <p:txBody>
          <a:bodyPr/>
          <a:lstStyle/>
          <a:p>
            <a:r>
              <a:rPr lang="en-SG" sz="3600" dirty="0">
                <a:solidFill>
                  <a:srgbClr val="FFFF00"/>
                </a:solidFill>
              </a:rPr>
              <a:t>The</a:t>
            </a:r>
            <a:br>
              <a:rPr lang="en-SG" sz="3600" dirty="0">
                <a:solidFill>
                  <a:srgbClr val="FFFF00"/>
                </a:solidFill>
              </a:rPr>
            </a:br>
            <a:r>
              <a:rPr lang="en-SG" sz="3600" dirty="0">
                <a:solidFill>
                  <a:srgbClr val="FFFF00"/>
                </a:solidFill>
              </a:rPr>
              <a:t>Singapore Accord </a:t>
            </a:r>
            <a:br>
              <a:rPr lang="en-SG" sz="3600" dirty="0">
                <a:solidFill>
                  <a:srgbClr val="FFFF00"/>
                </a:solidFill>
              </a:rPr>
            </a:br>
            <a:r>
              <a:rPr lang="en-SG" sz="3600" dirty="0">
                <a:solidFill>
                  <a:srgbClr val="FFFF00"/>
                </a:solidFill>
              </a:rPr>
              <a:t>on the </a:t>
            </a:r>
            <a:br>
              <a:rPr lang="en-SG" sz="3600" dirty="0">
                <a:solidFill>
                  <a:srgbClr val="FFFF00"/>
                </a:solidFill>
              </a:rPr>
            </a:br>
            <a:r>
              <a:rPr lang="en-SG" sz="3600" dirty="0">
                <a:solidFill>
                  <a:srgbClr val="FFFF00"/>
                </a:solidFill>
              </a:rPr>
              <a:t>Standards of OHS Professionals</a:t>
            </a:r>
            <a:endParaRPr lang="en-SG" sz="3200" dirty="0"/>
          </a:p>
        </p:txBody>
      </p:sp>
      <p:sp>
        <p:nvSpPr>
          <p:cNvPr id="3" name="Subtitle 2"/>
          <p:cNvSpPr>
            <a:spLocks noGrp="1"/>
          </p:cNvSpPr>
          <p:nvPr>
            <p:ph type="subTitle" idx="1"/>
          </p:nvPr>
        </p:nvSpPr>
        <p:spPr/>
        <p:txBody>
          <a:bodyPr>
            <a:normAutofit/>
          </a:bodyPr>
          <a:lstStyle/>
          <a:p>
            <a:pPr>
              <a:lnSpc>
                <a:spcPct val="120000"/>
              </a:lnSpc>
              <a:spcBef>
                <a:spcPts val="0"/>
              </a:spcBef>
            </a:pPr>
            <a:r>
              <a:rPr lang="en-SG" dirty="0">
                <a:solidFill>
                  <a:srgbClr val="FFC000"/>
                </a:solidFill>
              </a:rPr>
              <a:t>3 September 2017</a:t>
            </a:r>
          </a:p>
          <a:p>
            <a:pPr>
              <a:lnSpc>
                <a:spcPct val="120000"/>
              </a:lnSpc>
              <a:spcBef>
                <a:spcPts val="0"/>
              </a:spcBef>
            </a:pPr>
            <a:r>
              <a:rPr lang="en-SG" dirty="0">
                <a:solidFill>
                  <a:srgbClr val="FFC000"/>
                </a:solidFill>
              </a:rPr>
              <a:t>Singapore</a:t>
            </a:r>
          </a:p>
        </p:txBody>
      </p:sp>
      <p:pic>
        <p:nvPicPr>
          <p:cNvPr id="5" name="Picture 4"/>
          <p:cNvPicPr>
            <a:picLocks noChangeAspect="1"/>
          </p:cNvPicPr>
          <p:nvPr/>
        </p:nvPicPr>
        <p:blipFill>
          <a:blip r:embed="rId3"/>
          <a:stretch>
            <a:fillRect/>
          </a:stretch>
        </p:blipFill>
        <p:spPr>
          <a:xfrm>
            <a:off x="5394210" y="5427097"/>
            <a:ext cx="2880000" cy="684000"/>
          </a:xfrm>
          <a:prstGeom prst="rect">
            <a:avLst/>
          </a:prstGeom>
        </p:spPr>
      </p:pic>
    </p:spTree>
    <p:extLst>
      <p:ext uri="{BB962C8B-B14F-4D97-AF65-F5344CB8AC3E}">
        <p14:creationId xmlns:p14="http://schemas.microsoft.com/office/powerpoint/2010/main" val="254671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SG" b="1" dirty="0">
                <a:solidFill>
                  <a:srgbClr val="FFFF00"/>
                </a:solidFill>
              </a:rPr>
              <a:t>The INSHPO Professional Framework</a:t>
            </a:r>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lstStyle/>
          <a:p>
            <a:endParaRPr lang="en-SG"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9" name="Picture 8"/>
          <p:cNvPicPr>
            <a:picLocks noChangeAspect="1"/>
          </p:cNvPicPr>
          <p:nvPr/>
        </p:nvPicPr>
        <p:blipFill>
          <a:blip r:embed="rId2"/>
          <a:stretch>
            <a:fillRect/>
          </a:stretch>
        </p:blipFill>
        <p:spPr>
          <a:xfrm>
            <a:off x="715009" y="654758"/>
            <a:ext cx="2756448" cy="3600000"/>
          </a:xfrm>
          <a:prstGeom prst="rect">
            <a:avLst/>
          </a:prstGeom>
          <a:ln>
            <a:solidFill>
              <a:schemeClr val="accent5"/>
            </a:solidFill>
          </a:ln>
        </p:spPr>
      </p:pic>
      <p:sp>
        <p:nvSpPr>
          <p:cNvPr id="2" name="Date Placeholder 1"/>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9947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Who is INSHPO</a:t>
            </a:r>
          </a:p>
        </p:txBody>
      </p:sp>
      <p:sp>
        <p:nvSpPr>
          <p:cNvPr id="3" name="Content Placeholder 2"/>
          <p:cNvSpPr>
            <a:spLocks noGrp="1"/>
          </p:cNvSpPr>
          <p:nvPr>
            <p:ph idx="1"/>
          </p:nvPr>
        </p:nvSpPr>
        <p:spPr>
          <a:xfrm>
            <a:off x="864381" y="2489200"/>
            <a:ext cx="7708119" cy="3530600"/>
          </a:xfrm>
        </p:spPr>
        <p:txBody>
          <a:bodyPr>
            <a:noAutofit/>
          </a:bodyPr>
          <a:lstStyle/>
          <a:p>
            <a:r>
              <a:rPr lang="en-SG" sz="2400" dirty="0">
                <a:solidFill>
                  <a:schemeClr val="accent1"/>
                </a:solidFill>
              </a:rPr>
              <a:t>I</a:t>
            </a:r>
            <a:r>
              <a:rPr lang="en-SG" sz="2400" dirty="0"/>
              <a:t>nternational </a:t>
            </a:r>
            <a:br>
              <a:rPr lang="en-SG" sz="2400" dirty="0"/>
            </a:br>
            <a:r>
              <a:rPr lang="en-SG" sz="2400" dirty="0">
                <a:solidFill>
                  <a:schemeClr val="accent1"/>
                </a:solidFill>
              </a:rPr>
              <a:t>N</a:t>
            </a:r>
            <a:r>
              <a:rPr lang="en-SG" sz="2400" dirty="0"/>
              <a:t>etwork of </a:t>
            </a:r>
            <a:br>
              <a:rPr lang="en-SG" sz="2400" dirty="0"/>
            </a:br>
            <a:r>
              <a:rPr lang="en-SG" sz="2400" dirty="0">
                <a:solidFill>
                  <a:schemeClr val="accent1"/>
                </a:solidFill>
              </a:rPr>
              <a:t>S</a:t>
            </a:r>
            <a:r>
              <a:rPr lang="en-SG" sz="2400" dirty="0"/>
              <a:t>afety &amp; </a:t>
            </a:r>
            <a:br>
              <a:rPr lang="en-SG" sz="2400" dirty="0"/>
            </a:br>
            <a:r>
              <a:rPr lang="en-SG" sz="2400" dirty="0">
                <a:solidFill>
                  <a:schemeClr val="accent1"/>
                </a:solidFill>
              </a:rPr>
              <a:t>H</a:t>
            </a:r>
            <a:r>
              <a:rPr lang="en-SG" sz="2400" dirty="0"/>
              <a:t>ealth </a:t>
            </a:r>
            <a:br>
              <a:rPr lang="en-SG" sz="2400" dirty="0"/>
            </a:br>
            <a:r>
              <a:rPr lang="en-SG" sz="2400" dirty="0">
                <a:solidFill>
                  <a:schemeClr val="accent1"/>
                </a:solidFill>
              </a:rPr>
              <a:t>P</a:t>
            </a:r>
            <a:r>
              <a:rPr lang="en-SG" sz="2400" dirty="0"/>
              <a:t>ractitioner </a:t>
            </a:r>
            <a:br>
              <a:rPr lang="en-SG" sz="2400" dirty="0"/>
            </a:br>
            <a:r>
              <a:rPr lang="en-SG" sz="2400" dirty="0">
                <a:solidFill>
                  <a:schemeClr val="accent1"/>
                </a:solidFill>
              </a:rPr>
              <a:t>O</a:t>
            </a:r>
            <a:r>
              <a:rPr lang="en-SG" sz="2400" dirty="0"/>
              <a:t>rganisations</a:t>
            </a:r>
          </a:p>
          <a:p>
            <a:endParaRPr lang="en-SG" sz="2400" dirty="0"/>
          </a:p>
          <a:p>
            <a:r>
              <a:rPr lang="en-SG" sz="2400" dirty="0"/>
              <a:t>A Global Alliance dedicated to Advancing </a:t>
            </a:r>
            <a:br>
              <a:rPr lang="en-SG" sz="2400" dirty="0"/>
            </a:br>
            <a:r>
              <a:rPr lang="en-SG" sz="2400" dirty="0"/>
              <a:t>the Occupational Safety and Health Profession</a:t>
            </a: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2052" name="Picture 4"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443" y="2772153"/>
            <a:ext cx="1851431" cy="185143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03234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INSHPO Member Organisations</a:t>
            </a: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2" descr="S:\ProfAff\Prof and Global Affairs Spec\INSHPO\organizational logos\bcrsp_singleblack_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381" y="3562942"/>
            <a:ext cx="7572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S:\ProfAff\Prof and Global Affairs Spec\INSHPO\organizational logos\CSSE-Logo High Res_edi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410" y="3488834"/>
            <a:ext cx="12239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S:\ProfAff\Prof and Global Affairs Spec\INSHPO\organizational logos\IOSH_4COL_POS_STRAP_R PR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03" y="3379409"/>
            <a:ext cx="21669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S:\ProfAff\Prof and Global Affairs Spec\INSHPO\organizational logos\KOSHA logo-Medium Siz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580" y="2195305"/>
            <a:ext cx="18462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S:\ProfAff\Prof and Global Affairs Spec\INSHPO\organizational logos\NACOT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2011" y="4237453"/>
            <a:ext cx="1282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ProfAff\Prof and Global Affairs Spec\INSHPO\organizational logos\NZISM LOGO CMY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560" y="2238311"/>
            <a:ext cx="15779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S:\ProfAff\Prof and Global Affairs Spec\INSHPO\organizational logos\sia-ltd-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3718" y="5528538"/>
            <a:ext cx="2314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S:\ProfAff\Prof and Global Affairs Spec\INSHPO\organizational logos\IFAP_RGB_SMAL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459" y="3659490"/>
            <a:ext cx="19161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clemla\AppData\Local\Microsoft\Windows\Temporary Internet Files\Content.Outlook\MZ08F0A1\SISO logo.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2704" y="2275984"/>
            <a:ext cx="173831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clemla\AppData\Local\Microsoft\Windows\Temporary Internet Files\Content.Outlook\MZ08F0A1\AIA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8623" y="2275984"/>
            <a:ext cx="9763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Users\clemla\AppData\Local\Microsoft\Windows\Temporary Internet Files\Content.Outlook\MZ08F0A1\BCSP_Logo300dpi.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0292" y="4791372"/>
            <a:ext cx="29733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E:\INSHPO\Logo\IOSHM.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810" y="5031997"/>
            <a:ext cx="12112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Users\clemla\AppData\Local\Microsoft\Windows\Temporary Internet Files\Content.Outlook\MZ08F0A1\NEBOSH Logo PMS 280C.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92421" y="5173504"/>
            <a:ext cx="1041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descr="P:\ASSE Logos\asselogo4C.t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1541" y="5523718"/>
            <a:ext cx="10302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17462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SG" b="1" dirty="0">
                <a:solidFill>
                  <a:srgbClr val="FFFF00"/>
                </a:solidFill>
              </a:rPr>
              <a:t>INSHPO </a:t>
            </a:r>
            <a:br>
              <a:rPr lang="en-SG" b="1" dirty="0">
                <a:solidFill>
                  <a:srgbClr val="FFFF00"/>
                </a:solidFill>
              </a:rPr>
            </a:br>
            <a:r>
              <a:rPr lang="en-SG" b="1" dirty="0">
                <a:solidFill>
                  <a:srgbClr val="FFFF00"/>
                </a:solidFill>
              </a:rPr>
              <a:t>Professional Framework</a:t>
            </a:r>
          </a:p>
        </p:txBody>
      </p:sp>
      <p:sp>
        <p:nvSpPr>
          <p:cNvPr id="8" name="Text Placeholder 7"/>
          <p:cNvSpPr>
            <a:spLocks noGrp="1"/>
          </p:cNvSpPr>
          <p:nvPr>
            <p:ph type="body" idx="1"/>
          </p:nvPr>
        </p:nvSpPr>
        <p:spPr/>
        <p:txBody>
          <a:bodyPr/>
          <a:lstStyle/>
          <a:p>
            <a:r>
              <a:rPr lang="en-SG" dirty="0"/>
              <a:t>An appreciation</a:t>
            </a:r>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2" name="Date Placeholder 1"/>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98957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Required of the OHS Professional</a:t>
            </a:r>
          </a:p>
        </p:txBody>
      </p:sp>
      <p:sp>
        <p:nvSpPr>
          <p:cNvPr id="9" name="Content Placeholder 8"/>
          <p:cNvSpPr>
            <a:spLocks noGrp="1"/>
          </p:cNvSpPr>
          <p:nvPr>
            <p:ph idx="1"/>
          </p:nvPr>
        </p:nvSpPr>
        <p:spPr/>
        <p:txBody>
          <a:bodyPr/>
          <a:lstStyle/>
          <a:p>
            <a:endParaRPr lang="en-SG" dirty="0"/>
          </a:p>
        </p:txBody>
      </p:sp>
      <p:sp>
        <p:nvSpPr>
          <p:cNvPr id="10" name="Text Placeholder 9"/>
          <p:cNvSpPr>
            <a:spLocks noGrp="1"/>
          </p:cNvSpPr>
          <p:nvPr>
            <p:ph type="body" sz="half" idx="2"/>
          </p:nvPr>
        </p:nvSpPr>
        <p:spPr/>
        <p:txBody>
          <a:bodyPr/>
          <a:lstStyle/>
          <a:p>
            <a:r>
              <a:rPr lang="en-SG" sz="3200" b="1" dirty="0">
                <a:solidFill>
                  <a:srgbClr val="FFFF00"/>
                </a:solidFill>
              </a:rPr>
              <a:t>Activities</a:t>
            </a:r>
          </a:p>
          <a:p>
            <a:r>
              <a:rPr lang="en-SG" sz="3200" b="1" dirty="0">
                <a:solidFill>
                  <a:srgbClr val="FFFF00"/>
                </a:solidFill>
              </a:rPr>
              <a:t>Knowledge</a:t>
            </a:r>
          </a:p>
          <a:p>
            <a:r>
              <a:rPr lang="en-SG" sz="3200" b="1" dirty="0">
                <a:solidFill>
                  <a:srgbClr val="FFFF00"/>
                </a:solidFill>
              </a:rPr>
              <a:t>Skills</a:t>
            </a:r>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4468220" y="1385978"/>
            <a:ext cx="3733557" cy="4849071"/>
          </a:xfrm>
          <a:prstGeom prst="rect">
            <a:avLst/>
          </a:prstGeom>
          <a:ln>
            <a:solidFill>
              <a:srgbClr val="0070C0"/>
            </a:solidFill>
          </a:ln>
        </p:spPr>
      </p:pic>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4304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12176" cy="709865"/>
          </a:xfrm>
        </p:spPr>
        <p:txBody>
          <a:bodyPr/>
          <a:lstStyle/>
          <a:p>
            <a:r>
              <a:rPr lang="en-AU" dirty="0"/>
              <a:t>INSHPO Framework</a:t>
            </a:r>
            <a:br>
              <a:rPr lang="en-AU" dirty="0"/>
            </a:br>
            <a:r>
              <a:rPr lang="en-AU" dirty="0"/>
              <a:t>- Activities, knowledge and skills</a:t>
            </a:r>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21" name="Slide Number Placeholder 20"/>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 name="TextBox 3"/>
          <p:cNvSpPr txBox="1"/>
          <p:nvPr/>
        </p:nvSpPr>
        <p:spPr>
          <a:xfrm>
            <a:off x="379379" y="2755014"/>
            <a:ext cx="1177089" cy="3070071"/>
          </a:xfrm>
          <a:prstGeom prst="rect">
            <a:avLst/>
          </a:prstGeom>
          <a:solidFill>
            <a:schemeClr val="bg1">
              <a:lumMod val="75000"/>
            </a:schemeClr>
          </a:solidFill>
          <a:ln w="19050">
            <a:solidFill>
              <a:schemeClr val="tx1"/>
            </a:solidFill>
          </a:ln>
        </p:spPr>
        <p:txBody>
          <a:bodyPr wrap="square" rtlCol="0">
            <a:spAutoFit/>
          </a:bodyPr>
          <a:lstStyle/>
          <a:p>
            <a:pPr algn="ctr"/>
            <a:r>
              <a:rPr lang="en-AU" sz="1500" b="1" dirty="0">
                <a:solidFill>
                  <a:srgbClr val="000000"/>
                </a:solidFill>
              </a:rPr>
              <a:t>Activities</a:t>
            </a:r>
          </a:p>
          <a:p>
            <a:pPr marL="160735" indent="-160735">
              <a:spcAft>
                <a:spcPts val="563"/>
              </a:spcAft>
              <a:buFont typeface="Arial" panose="020B0604020202020204" pitchFamily="34" charset="0"/>
              <a:buChar char="•"/>
            </a:pPr>
            <a:r>
              <a:rPr lang="en-AU" sz="825" b="1" dirty="0">
                <a:solidFill>
                  <a:srgbClr val="000000"/>
                </a:solidFill>
              </a:rPr>
              <a:t>Systems management</a:t>
            </a:r>
          </a:p>
          <a:p>
            <a:pPr marL="160735" indent="-160735">
              <a:spcAft>
                <a:spcPts val="563"/>
              </a:spcAft>
              <a:buFont typeface="Arial" panose="020B0604020202020204" pitchFamily="34" charset="0"/>
              <a:buChar char="•"/>
            </a:pPr>
            <a:r>
              <a:rPr lang="en-AU" sz="825" b="1" dirty="0">
                <a:solidFill>
                  <a:srgbClr val="000000"/>
                </a:solidFill>
              </a:rPr>
              <a:t>Organisational OHS culture </a:t>
            </a:r>
          </a:p>
          <a:p>
            <a:pPr marL="160735" indent="-160735">
              <a:spcAft>
                <a:spcPts val="563"/>
              </a:spcAft>
              <a:buFont typeface="Arial" panose="020B0604020202020204" pitchFamily="34" charset="0"/>
              <a:buChar char="•"/>
            </a:pPr>
            <a:r>
              <a:rPr lang="en-AU" sz="825" b="1" dirty="0">
                <a:solidFill>
                  <a:srgbClr val="000000"/>
                </a:solidFill>
              </a:rPr>
              <a:t>OHS risk management</a:t>
            </a:r>
          </a:p>
          <a:p>
            <a:pPr marL="160735" indent="-160735">
              <a:spcAft>
                <a:spcPts val="563"/>
              </a:spcAft>
              <a:buFont typeface="Arial" panose="020B0604020202020204" pitchFamily="34" charset="0"/>
              <a:buChar char="•"/>
            </a:pPr>
            <a:r>
              <a:rPr lang="en-AU" sz="825" b="1" dirty="0">
                <a:solidFill>
                  <a:srgbClr val="000000"/>
                </a:solidFill>
              </a:rPr>
              <a:t>Measurement and evaluation of OHS performance</a:t>
            </a:r>
          </a:p>
          <a:p>
            <a:pPr marL="160735" indent="-160735">
              <a:spcAft>
                <a:spcPts val="563"/>
              </a:spcAft>
              <a:buFont typeface="Arial" panose="020B0604020202020204" pitchFamily="34" charset="0"/>
              <a:buChar char="•"/>
            </a:pPr>
            <a:r>
              <a:rPr lang="en-AU" sz="825" b="1" dirty="0">
                <a:solidFill>
                  <a:srgbClr val="000000"/>
                </a:solidFill>
              </a:rPr>
              <a:t>Knowledge management</a:t>
            </a:r>
          </a:p>
          <a:p>
            <a:pPr marL="160735" indent="-160735">
              <a:spcAft>
                <a:spcPts val="563"/>
              </a:spcAft>
              <a:buFont typeface="Arial" panose="020B0604020202020204" pitchFamily="34" charset="0"/>
              <a:buChar char="•"/>
            </a:pPr>
            <a:r>
              <a:rPr lang="en-AU" sz="825" b="1" dirty="0">
                <a:solidFill>
                  <a:srgbClr val="000000"/>
                </a:solidFill>
              </a:rPr>
              <a:t>Communication, engagement and influence </a:t>
            </a:r>
          </a:p>
          <a:p>
            <a:pPr marL="160735" indent="-160735">
              <a:spcAft>
                <a:spcPts val="563"/>
              </a:spcAft>
              <a:buFont typeface="Arial" panose="020B0604020202020204" pitchFamily="34" charset="0"/>
              <a:buChar char="•"/>
            </a:pPr>
            <a:r>
              <a:rPr lang="en-AU" sz="825" b="1" dirty="0">
                <a:solidFill>
                  <a:srgbClr val="000000"/>
                </a:solidFill>
              </a:rPr>
              <a:t>Professional practice and ethics  </a:t>
            </a:r>
          </a:p>
        </p:txBody>
      </p:sp>
      <p:sp>
        <p:nvSpPr>
          <p:cNvPr id="5" name="Rectangle 4"/>
          <p:cNvSpPr/>
          <p:nvPr/>
        </p:nvSpPr>
        <p:spPr>
          <a:xfrm>
            <a:off x="1617055" y="5469687"/>
            <a:ext cx="5524279" cy="2222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accent1">
                    <a:lumMod val="75000"/>
                  </a:schemeClr>
                </a:solidFill>
              </a:rPr>
              <a:t>Personal Skills </a:t>
            </a:r>
          </a:p>
        </p:txBody>
      </p:sp>
      <p:sp>
        <p:nvSpPr>
          <p:cNvPr id="6" name="Rectangle 5"/>
          <p:cNvSpPr/>
          <p:nvPr/>
        </p:nvSpPr>
        <p:spPr>
          <a:xfrm>
            <a:off x="1617056" y="5672268"/>
            <a:ext cx="2832005" cy="196546"/>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rgbClr val="000000"/>
                </a:solidFill>
              </a:rPr>
              <a:t>Verbal communication </a:t>
            </a:r>
          </a:p>
        </p:txBody>
      </p:sp>
      <p:sp>
        <p:nvSpPr>
          <p:cNvPr id="7" name="Rectangle 6"/>
          <p:cNvSpPr/>
          <p:nvPr/>
        </p:nvSpPr>
        <p:spPr>
          <a:xfrm>
            <a:off x="4438672" y="5673295"/>
            <a:ext cx="2702663" cy="195518"/>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rgbClr val="000000"/>
                </a:solidFill>
              </a:rPr>
              <a:t>Professional presentation skills</a:t>
            </a:r>
            <a:endParaRPr lang="en-AU" sz="750" dirty="0">
              <a:solidFill>
                <a:srgbClr val="000000"/>
              </a:solidFill>
            </a:endParaRPr>
          </a:p>
        </p:txBody>
      </p:sp>
      <p:sp>
        <p:nvSpPr>
          <p:cNvPr id="8" name="Rectangle 7"/>
          <p:cNvSpPr/>
          <p:nvPr/>
        </p:nvSpPr>
        <p:spPr>
          <a:xfrm>
            <a:off x="1611321" y="3034754"/>
            <a:ext cx="1019963" cy="4066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Hazards &amp; risk</a:t>
            </a:r>
          </a:p>
        </p:txBody>
      </p:sp>
      <p:sp>
        <p:nvSpPr>
          <p:cNvPr id="9" name="Rectangle 8"/>
          <p:cNvSpPr/>
          <p:nvPr/>
        </p:nvSpPr>
        <p:spPr>
          <a:xfrm>
            <a:off x="2631284" y="3034753"/>
            <a:ext cx="905282" cy="4066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Hazards &amp; risk controls </a:t>
            </a:r>
          </a:p>
        </p:txBody>
      </p:sp>
      <p:sp>
        <p:nvSpPr>
          <p:cNvPr id="10" name="Rectangle 9"/>
          <p:cNvSpPr/>
          <p:nvPr/>
        </p:nvSpPr>
        <p:spPr>
          <a:xfrm>
            <a:off x="3538335" y="3037579"/>
            <a:ext cx="878906" cy="40382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Safety &amp; health management  </a:t>
            </a:r>
          </a:p>
        </p:txBody>
      </p:sp>
      <p:sp>
        <p:nvSpPr>
          <p:cNvPr id="11" name="Rectangle 10"/>
          <p:cNvSpPr/>
          <p:nvPr/>
        </p:nvSpPr>
        <p:spPr>
          <a:xfrm>
            <a:off x="4417241" y="3037579"/>
            <a:ext cx="729092" cy="4035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Professional role  </a:t>
            </a:r>
          </a:p>
        </p:txBody>
      </p:sp>
      <p:sp>
        <p:nvSpPr>
          <p:cNvPr id="12" name="Rectangle 11"/>
          <p:cNvSpPr/>
          <p:nvPr/>
        </p:nvSpPr>
        <p:spPr>
          <a:xfrm>
            <a:off x="5148613" y="3037579"/>
            <a:ext cx="1075886" cy="4035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Underlying technical, human &amp;  social science </a:t>
            </a:r>
          </a:p>
        </p:txBody>
      </p:sp>
      <p:sp>
        <p:nvSpPr>
          <p:cNvPr id="13" name="Rectangle 12"/>
          <p:cNvSpPr/>
          <p:nvPr/>
        </p:nvSpPr>
        <p:spPr>
          <a:xfrm>
            <a:off x="1617056" y="2755014"/>
            <a:ext cx="5524278" cy="2797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1"/>
                </a:solidFill>
              </a:rPr>
              <a:t>Knowledge</a:t>
            </a:r>
            <a:r>
              <a:rPr lang="en-AU" sz="900" b="1" dirty="0">
                <a:solidFill>
                  <a:schemeClr val="bg1"/>
                </a:solidFill>
              </a:rPr>
              <a:t> </a:t>
            </a:r>
          </a:p>
        </p:txBody>
      </p:sp>
      <p:sp>
        <p:nvSpPr>
          <p:cNvPr id="14" name="Rectangle 13"/>
          <p:cNvSpPr/>
          <p:nvPr/>
        </p:nvSpPr>
        <p:spPr>
          <a:xfrm>
            <a:off x="6224498" y="3037579"/>
            <a:ext cx="916836" cy="4035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Underlying management  science </a:t>
            </a:r>
          </a:p>
        </p:txBody>
      </p:sp>
      <p:sp>
        <p:nvSpPr>
          <p:cNvPr id="15" name="Rectangle 14"/>
          <p:cNvSpPr/>
          <p:nvPr/>
        </p:nvSpPr>
        <p:spPr>
          <a:xfrm>
            <a:off x="1617056" y="4535656"/>
            <a:ext cx="1550780" cy="2399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Evidenced-based practice </a:t>
            </a:r>
          </a:p>
        </p:txBody>
      </p:sp>
      <p:sp>
        <p:nvSpPr>
          <p:cNvPr id="16" name="Rectangle 15"/>
          <p:cNvSpPr/>
          <p:nvPr/>
        </p:nvSpPr>
        <p:spPr>
          <a:xfrm>
            <a:off x="3163176" y="4536582"/>
            <a:ext cx="885922" cy="23907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Empowerment</a:t>
            </a:r>
            <a:r>
              <a:rPr lang="en-AU" sz="750" b="1" dirty="0">
                <a:solidFill>
                  <a:schemeClr val="accent1">
                    <a:lumMod val="50000"/>
                  </a:schemeClr>
                </a:solidFill>
              </a:rPr>
              <a:t> </a:t>
            </a:r>
            <a:r>
              <a:rPr lang="en-AU" sz="750" b="1" dirty="0"/>
              <a:t> </a:t>
            </a:r>
          </a:p>
        </p:txBody>
      </p:sp>
      <p:sp>
        <p:nvSpPr>
          <p:cNvPr id="17" name="Rectangle 16"/>
          <p:cNvSpPr/>
          <p:nvPr/>
        </p:nvSpPr>
        <p:spPr>
          <a:xfrm>
            <a:off x="4055139" y="4535656"/>
            <a:ext cx="1137913" cy="2399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Leadership </a:t>
            </a:r>
          </a:p>
        </p:txBody>
      </p:sp>
      <p:sp>
        <p:nvSpPr>
          <p:cNvPr id="18" name="Rectangle 17"/>
          <p:cNvSpPr/>
          <p:nvPr/>
        </p:nvSpPr>
        <p:spPr>
          <a:xfrm>
            <a:off x="5187934" y="4535656"/>
            <a:ext cx="1035447" cy="2399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Management </a:t>
            </a:r>
          </a:p>
        </p:txBody>
      </p:sp>
      <p:sp>
        <p:nvSpPr>
          <p:cNvPr id="19" name="Rectangle 18"/>
          <p:cNvSpPr/>
          <p:nvPr/>
        </p:nvSpPr>
        <p:spPr>
          <a:xfrm>
            <a:off x="6210145" y="4537428"/>
            <a:ext cx="931190" cy="2371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solidFill>
              </a:rPr>
              <a:t>Professional practice </a:t>
            </a:r>
          </a:p>
        </p:txBody>
      </p:sp>
      <p:sp>
        <p:nvSpPr>
          <p:cNvPr id="20" name="Rectangle 19"/>
          <p:cNvSpPr/>
          <p:nvPr/>
        </p:nvSpPr>
        <p:spPr>
          <a:xfrm>
            <a:off x="1617056" y="4307652"/>
            <a:ext cx="5524279" cy="22800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accent1">
                    <a:lumMod val="75000"/>
                  </a:schemeClr>
                </a:solidFill>
              </a:rPr>
              <a:t>Professional Practice Skills </a:t>
            </a:r>
          </a:p>
        </p:txBody>
      </p:sp>
      <p:sp>
        <p:nvSpPr>
          <p:cNvPr id="22" name="Rectangle 21"/>
          <p:cNvSpPr/>
          <p:nvPr/>
        </p:nvSpPr>
        <p:spPr>
          <a:xfrm>
            <a:off x="1617056" y="4781590"/>
            <a:ext cx="1554073" cy="625190"/>
          </a:xfrm>
          <a:prstGeom prst="rect">
            <a:avLst/>
          </a:prstGeom>
          <a:solidFill>
            <a:srgbClr val="FFFF99"/>
          </a:solidFill>
          <a:ln w="28575"/>
        </p:spPr>
        <p:style>
          <a:lnRef idx="1">
            <a:schemeClr val="accent1"/>
          </a:lnRef>
          <a:fillRef idx="3">
            <a:schemeClr val="accent1"/>
          </a:fillRef>
          <a:effectRef idx="2">
            <a:schemeClr val="accent1"/>
          </a:effectRef>
          <a:fontRef idx="minor">
            <a:schemeClr val="lt1"/>
          </a:fontRef>
        </p:style>
        <p:txBody>
          <a:bodyPr rtlCol="0" anchor="ctr"/>
          <a:lstStyle/>
          <a:p>
            <a:pPr>
              <a:spcAft>
                <a:spcPts val="150"/>
              </a:spcAft>
            </a:pPr>
            <a:r>
              <a:rPr lang="en-AU" sz="750" b="1" dirty="0">
                <a:solidFill>
                  <a:schemeClr val="accent1">
                    <a:lumMod val="75000"/>
                  </a:schemeClr>
                </a:solidFill>
              </a:rPr>
              <a:t>Knowledge management </a:t>
            </a:r>
          </a:p>
          <a:p>
            <a:pPr>
              <a:spcAft>
                <a:spcPts val="150"/>
              </a:spcAft>
            </a:pPr>
            <a:r>
              <a:rPr lang="en-AU" sz="750" b="1" dirty="0">
                <a:solidFill>
                  <a:schemeClr val="accent1">
                    <a:lumMod val="75000"/>
                  </a:schemeClr>
                </a:solidFill>
              </a:rPr>
              <a:t>Problem solving an critical thinking </a:t>
            </a:r>
          </a:p>
          <a:p>
            <a:pPr>
              <a:spcAft>
                <a:spcPts val="150"/>
              </a:spcAft>
            </a:pPr>
            <a:r>
              <a:rPr lang="en-AU" sz="750" b="1" dirty="0">
                <a:solidFill>
                  <a:schemeClr val="accent1">
                    <a:lumMod val="75000"/>
                  </a:schemeClr>
                </a:solidFill>
              </a:rPr>
              <a:t>Evidenced-based practice</a:t>
            </a:r>
          </a:p>
        </p:txBody>
      </p:sp>
      <p:sp>
        <p:nvSpPr>
          <p:cNvPr id="23" name="Rectangle 22"/>
          <p:cNvSpPr/>
          <p:nvPr/>
        </p:nvSpPr>
        <p:spPr>
          <a:xfrm>
            <a:off x="3165023" y="4773595"/>
            <a:ext cx="885922" cy="633185"/>
          </a:xfrm>
          <a:prstGeom prst="rect">
            <a:avLst/>
          </a:prstGeom>
          <a:solidFill>
            <a:srgbClr val="FFFF99"/>
          </a:solidFill>
          <a:ln w="28575"/>
        </p:spPr>
        <p:style>
          <a:lnRef idx="1">
            <a:schemeClr val="accent1"/>
          </a:lnRef>
          <a:fillRef idx="3">
            <a:schemeClr val="accent1"/>
          </a:fillRef>
          <a:effectRef idx="2">
            <a:schemeClr val="accent1"/>
          </a:effectRef>
          <a:fontRef idx="minor">
            <a:schemeClr val="lt1"/>
          </a:fontRef>
        </p:style>
        <p:txBody>
          <a:bodyPr rtlCol="0" anchor="ctr"/>
          <a:lstStyle/>
          <a:p>
            <a:pPr>
              <a:spcAft>
                <a:spcPts val="150"/>
              </a:spcAft>
            </a:pPr>
            <a:r>
              <a:rPr lang="en-AU" sz="750" b="1" dirty="0">
                <a:solidFill>
                  <a:schemeClr val="accent1">
                    <a:lumMod val="75000"/>
                  </a:schemeClr>
                </a:solidFill>
              </a:rPr>
              <a:t>Mentoring </a:t>
            </a:r>
          </a:p>
          <a:p>
            <a:pPr>
              <a:spcAft>
                <a:spcPts val="150"/>
              </a:spcAft>
            </a:pPr>
            <a:r>
              <a:rPr lang="en-AU" sz="750" b="1" dirty="0">
                <a:solidFill>
                  <a:schemeClr val="accent1">
                    <a:lumMod val="75000"/>
                  </a:schemeClr>
                </a:solidFill>
              </a:rPr>
              <a:t>Engagement </a:t>
            </a:r>
          </a:p>
        </p:txBody>
      </p:sp>
      <p:sp>
        <p:nvSpPr>
          <p:cNvPr id="24" name="Rectangle 23"/>
          <p:cNvSpPr/>
          <p:nvPr/>
        </p:nvSpPr>
        <p:spPr>
          <a:xfrm>
            <a:off x="4055140" y="4774624"/>
            <a:ext cx="1144940" cy="632156"/>
          </a:xfrm>
          <a:prstGeom prst="rect">
            <a:avLst/>
          </a:prstGeom>
          <a:solidFill>
            <a:srgbClr val="FFFF99"/>
          </a:solidFill>
          <a:ln w="28575"/>
        </p:spPr>
        <p:style>
          <a:lnRef idx="1">
            <a:schemeClr val="accent1"/>
          </a:lnRef>
          <a:fillRef idx="3">
            <a:schemeClr val="accent1"/>
          </a:fillRef>
          <a:effectRef idx="2">
            <a:schemeClr val="accent1"/>
          </a:effectRef>
          <a:fontRef idx="minor">
            <a:schemeClr val="lt1"/>
          </a:fontRef>
        </p:style>
        <p:txBody>
          <a:bodyPr rtlCol="0" anchor="ctr"/>
          <a:lstStyle/>
          <a:p>
            <a:pPr>
              <a:spcAft>
                <a:spcPts val="150"/>
              </a:spcAft>
            </a:pPr>
            <a:r>
              <a:rPr lang="en-AU" sz="750" b="1" dirty="0">
                <a:solidFill>
                  <a:schemeClr val="accent1">
                    <a:lumMod val="75000"/>
                  </a:schemeClr>
                </a:solidFill>
              </a:rPr>
              <a:t>Teamwork</a:t>
            </a:r>
          </a:p>
          <a:p>
            <a:pPr>
              <a:spcAft>
                <a:spcPts val="150"/>
              </a:spcAft>
            </a:pPr>
            <a:r>
              <a:rPr lang="en-AU" sz="750" b="1" dirty="0">
                <a:solidFill>
                  <a:schemeClr val="accent1">
                    <a:lumMod val="75000"/>
                  </a:schemeClr>
                </a:solidFill>
              </a:rPr>
              <a:t>Negotiation &amp; conflict management </a:t>
            </a:r>
          </a:p>
          <a:p>
            <a:pPr>
              <a:spcAft>
                <a:spcPts val="150"/>
              </a:spcAft>
            </a:pPr>
            <a:r>
              <a:rPr lang="en-AU" sz="750" b="1" dirty="0">
                <a:solidFill>
                  <a:schemeClr val="accent1">
                    <a:lumMod val="75000"/>
                  </a:schemeClr>
                </a:solidFill>
              </a:rPr>
              <a:t>Personal leadership</a:t>
            </a:r>
          </a:p>
        </p:txBody>
      </p:sp>
      <p:sp>
        <p:nvSpPr>
          <p:cNvPr id="25" name="Rectangle 24"/>
          <p:cNvSpPr/>
          <p:nvPr/>
        </p:nvSpPr>
        <p:spPr>
          <a:xfrm>
            <a:off x="5188561" y="4774624"/>
            <a:ext cx="1033769" cy="632156"/>
          </a:xfrm>
          <a:prstGeom prst="rect">
            <a:avLst/>
          </a:prstGeom>
          <a:solidFill>
            <a:srgbClr val="FFFF99"/>
          </a:solidFill>
          <a:ln w="28575"/>
        </p:spPr>
        <p:style>
          <a:lnRef idx="1">
            <a:schemeClr val="accent1"/>
          </a:lnRef>
          <a:fillRef idx="3">
            <a:schemeClr val="accent1"/>
          </a:fillRef>
          <a:effectRef idx="2">
            <a:schemeClr val="accent1"/>
          </a:effectRef>
          <a:fontRef idx="minor">
            <a:schemeClr val="lt1"/>
          </a:fontRef>
        </p:style>
        <p:txBody>
          <a:bodyPr rtlCol="0" anchor="ctr"/>
          <a:lstStyle/>
          <a:p>
            <a:pPr>
              <a:spcAft>
                <a:spcPts val="150"/>
              </a:spcAft>
            </a:pPr>
            <a:r>
              <a:rPr lang="en-AU" sz="750" b="1" dirty="0">
                <a:solidFill>
                  <a:schemeClr val="accent1">
                    <a:lumMod val="75000"/>
                  </a:schemeClr>
                </a:solidFill>
              </a:rPr>
              <a:t>Project management &amp; change  management </a:t>
            </a:r>
          </a:p>
          <a:p>
            <a:pPr>
              <a:spcAft>
                <a:spcPts val="150"/>
              </a:spcAft>
            </a:pPr>
            <a:r>
              <a:rPr lang="en-AU" sz="750" b="1" dirty="0">
                <a:solidFill>
                  <a:schemeClr val="accent1">
                    <a:lumMod val="75000"/>
                  </a:schemeClr>
                </a:solidFill>
              </a:rPr>
              <a:t>Managing others</a:t>
            </a:r>
          </a:p>
        </p:txBody>
      </p:sp>
      <p:sp>
        <p:nvSpPr>
          <p:cNvPr id="26" name="Rectangle 25"/>
          <p:cNvSpPr/>
          <p:nvPr/>
        </p:nvSpPr>
        <p:spPr>
          <a:xfrm>
            <a:off x="6209098" y="4771554"/>
            <a:ext cx="932237" cy="635226"/>
          </a:xfrm>
          <a:prstGeom prst="rect">
            <a:avLst/>
          </a:prstGeom>
          <a:solidFill>
            <a:srgbClr val="FFFF99"/>
          </a:solidFill>
          <a:ln w="28575"/>
        </p:spPr>
        <p:style>
          <a:lnRef idx="1">
            <a:schemeClr val="accent1"/>
          </a:lnRef>
          <a:fillRef idx="3">
            <a:schemeClr val="accent1"/>
          </a:fillRef>
          <a:effectRef idx="2">
            <a:schemeClr val="accent1"/>
          </a:effectRef>
          <a:fontRef idx="minor">
            <a:schemeClr val="lt1"/>
          </a:fontRef>
        </p:style>
        <p:txBody>
          <a:bodyPr rtlCol="0" anchor="ctr"/>
          <a:lstStyle/>
          <a:p>
            <a:pPr>
              <a:spcAft>
                <a:spcPts val="150"/>
              </a:spcAft>
            </a:pPr>
            <a:r>
              <a:rPr lang="en-AU" sz="750" b="1" dirty="0">
                <a:solidFill>
                  <a:schemeClr val="accent1">
                    <a:lumMod val="75000"/>
                  </a:schemeClr>
                </a:solidFill>
              </a:rPr>
              <a:t>Professional practice</a:t>
            </a:r>
          </a:p>
          <a:p>
            <a:pPr>
              <a:spcAft>
                <a:spcPts val="150"/>
              </a:spcAft>
            </a:pPr>
            <a:r>
              <a:rPr lang="en-AU" sz="750" b="1" dirty="0">
                <a:solidFill>
                  <a:schemeClr val="accent1">
                    <a:lumMod val="75000"/>
                  </a:schemeClr>
                </a:solidFill>
              </a:rPr>
              <a:t>Ethical practice </a:t>
            </a:r>
          </a:p>
        </p:txBody>
      </p:sp>
      <p:sp>
        <p:nvSpPr>
          <p:cNvPr id="27" name="Rectangle 26"/>
          <p:cNvSpPr/>
          <p:nvPr/>
        </p:nvSpPr>
        <p:spPr>
          <a:xfrm>
            <a:off x="1624477" y="3841061"/>
            <a:ext cx="5516858" cy="2025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accent1">
                    <a:lumMod val="75000"/>
                  </a:schemeClr>
                </a:solidFill>
              </a:rPr>
              <a:t>OHS Professional Technical Skills </a:t>
            </a:r>
          </a:p>
        </p:txBody>
      </p:sp>
      <p:sp>
        <p:nvSpPr>
          <p:cNvPr id="28" name="Rectangle 27"/>
          <p:cNvSpPr/>
          <p:nvPr/>
        </p:nvSpPr>
        <p:spPr>
          <a:xfrm>
            <a:off x="1619973" y="4043581"/>
            <a:ext cx="1868017" cy="1912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rgbClr val="000000"/>
                </a:solidFill>
              </a:rPr>
              <a:t>Training </a:t>
            </a:r>
          </a:p>
        </p:txBody>
      </p:sp>
      <p:sp>
        <p:nvSpPr>
          <p:cNvPr id="29" name="Rectangle 28"/>
          <p:cNvSpPr/>
          <p:nvPr/>
        </p:nvSpPr>
        <p:spPr>
          <a:xfrm>
            <a:off x="3473879" y="4043581"/>
            <a:ext cx="1877429" cy="1912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rgbClr val="000000"/>
                </a:solidFill>
              </a:rPr>
              <a:t>Surveying inspection &amp; auditing </a:t>
            </a:r>
          </a:p>
        </p:txBody>
      </p:sp>
      <p:sp>
        <p:nvSpPr>
          <p:cNvPr id="30" name="Rectangle 29"/>
          <p:cNvSpPr/>
          <p:nvPr/>
        </p:nvSpPr>
        <p:spPr>
          <a:xfrm>
            <a:off x="5286349" y="4043581"/>
            <a:ext cx="1854985" cy="1912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rgbClr val="000000"/>
                </a:solidFill>
              </a:rPr>
              <a:t>Measuring and monitoring </a:t>
            </a:r>
          </a:p>
        </p:txBody>
      </p:sp>
      <p:sp>
        <p:nvSpPr>
          <p:cNvPr id="32" name="TextBox 31"/>
          <p:cNvSpPr txBox="1"/>
          <p:nvPr/>
        </p:nvSpPr>
        <p:spPr>
          <a:xfrm>
            <a:off x="7234291" y="2769037"/>
            <a:ext cx="1751867" cy="784830"/>
          </a:xfrm>
          <a:prstGeom prst="rect">
            <a:avLst/>
          </a:prstGeom>
          <a:solidFill>
            <a:schemeClr val="accent1">
              <a:lumMod val="20000"/>
              <a:lumOff val="80000"/>
            </a:schemeClr>
          </a:solidFill>
          <a:ln w="12700">
            <a:solidFill>
              <a:schemeClr val="tx2">
                <a:lumMod val="75000"/>
              </a:schemeClr>
            </a:solidFill>
          </a:ln>
        </p:spPr>
        <p:txBody>
          <a:bodyPr wrap="square" rtlCol="0">
            <a:spAutoFit/>
          </a:bodyPr>
          <a:lstStyle/>
          <a:p>
            <a:r>
              <a:rPr lang="en-AU" sz="900" dirty="0">
                <a:solidFill>
                  <a:schemeClr val="accent1">
                    <a:lumMod val="50000"/>
                  </a:schemeClr>
                </a:solidFill>
              </a:rPr>
              <a:t>1 Understanding </a:t>
            </a:r>
          </a:p>
          <a:p>
            <a:r>
              <a:rPr lang="en-AU" sz="900" dirty="0">
                <a:solidFill>
                  <a:schemeClr val="accent1">
                    <a:lumMod val="50000"/>
                  </a:schemeClr>
                </a:solidFill>
              </a:rPr>
              <a:t>2 Routine application</a:t>
            </a:r>
          </a:p>
          <a:p>
            <a:r>
              <a:rPr lang="en-AU" sz="900" dirty="0">
                <a:solidFill>
                  <a:schemeClr val="accent1">
                    <a:lumMod val="50000"/>
                  </a:schemeClr>
                </a:solidFill>
              </a:rPr>
              <a:t>3 Comprehensive application </a:t>
            </a:r>
          </a:p>
          <a:p>
            <a:r>
              <a:rPr lang="en-AU" sz="900" dirty="0">
                <a:solidFill>
                  <a:schemeClr val="accent1">
                    <a:lumMod val="50000"/>
                  </a:schemeClr>
                </a:solidFill>
              </a:rPr>
              <a:t>4 Creative mastery </a:t>
            </a:r>
            <a:endParaRPr lang="en-US" sz="900" dirty="0">
              <a:solidFill>
                <a:schemeClr val="accent1">
                  <a:lumMod val="50000"/>
                </a:schemeClr>
              </a:solidFill>
            </a:endParaRPr>
          </a:p>
        </p:txBody>
      </p:sp>
      <p:sp>
        <p:nvSpPr>
          <p:cNvPr id="33" name="TextBox 32"/>
          <p:cNvSpPr txBox="1"/>
          <p:nvPr/>
        </p:nvSpPr>
        <p:spPr>
          <a:xfrm>
            <a:off x="7232728" y="3622295"/>
            <a:ext cx="1625346" cy="738664"/>
          </a:xfrm>
          <a:prstGeom prst="rect">
            <a:avLst/>
          </a:prstGeom>
          <a:solidFill>
            <a:schemeClr val="accent6">
              <a:lumMod val="60000"/>
              <a:lumOff val="40000"/>
            </a:schemeClr>
          </a:solidFill>
          <a:ln w="12700">
            <a:solidFill>
              <a:schemeClr val="tx1"/>
            </a:solidFill>
          </a:ln>
        </p:spPr>
        <p:txBody>
          <a:bodyPr wrap="square" rtlCol="0">
            <a:spAutoFit/>
          </a:bodyPr>
          <a:lstStyle/>
          <a:p>
            <a:r>
              <a:rPr lang="en-AU" sz="1050" dirty="0">
                <a:solidFill>
                  <a:schemeClr val="accent1">
                    <a:lumMod val="75000"/>
                  </a:schemeClr>
                </a:solidFill>
              </a:rPr>
              <a:t>1 Awareness</a:t>
            </a:r>
          </a:p>
          <a:p>
            <a:r>
              <a:rPr lang="en-AU" sz="1050" dirty="0">
                <a:solidFill>
                  <a:schemeClr val="accent1">
                    <a:lumMod val="75000"/>
                  </a:schemeClr>
                </a:solidFill>
              </a:rPr>
              <a:t>2 Routine application</a:t>
            </a:r>
          </a:p>
          <a:p>
            <a:r>
              <a:rPr lang="en-AU" sz="1050" dirty="0">
                <a:solidFill>
                  <a:schemeClr val="accent1">
                    <a:lumMod val="75000"/>
                  </a:schemeClr>
                </a:solidFill>
              </a:rPr>
              <a:t>3 Skilled application </a:t>
            </a:r>
          </a:p>
          <a:p>
            <a:r>
              <a:rPr lang="en-AU" sz="1050" dirty="0">
                <a:solidFill>
                  <a:schemeClr val="accent1">
                    <a:lumMod val="75000"/>
                  </a:schemeClr>
                </a:solidFill>
              </a:rPr>
              <a:t>4 Creative mastery </a:t>
            </a:r>
            <a:endParaRPr lang="en-US" sz="1050" dirty="0">
              <a:solidFill>
                <a:schemeClr val="accent1">
                  <a:lumMod val="75000"/>
                </a:schemeClr>
              </a:solidFill>
            </a:endParaRPr>
          </a:p>
        </p:txBody>
      </p:sp>
      <p:sp>
        <p:nvSpPr>
          <p:cNvPr id="34" name="Rectangle 33"/>
          <p:cNvSpPr/>
          <p:nvPr/>
        </p:nvSpPr>
        <p:spPr>
          <a:xfrm>
            <a:off x="1618465" y="3622295"/>
            <a:ext cx="5522870" cy="23050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1"/>
                </a:solidFill>
              </a:rPr>
              <a:t>Skills </a:t>
            </a:r>
            <a:r>
              <a:rPr lang="en-AU" sz="900" b="1" dirty="0">
                <a:solidFill>
                  <a:schemeClr val="bg1"/>
                </a:solidFill>
              </a:rPr>
              <a:t> </a:t>
            </a:r>
          </a:p>
        </p:txBody>
      </p:sp>
      <p:sp>
        <p:nvSpPr>
          <p:cNvPr id="31" name="Date Placeholder 30"/>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209920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6462" t="2257" r="8250" b="40447"/>
          <a:stretch/>
        </p:blipFill>
        <p:spPr>
          <a:xfrm>
            <a:off x="590843" y="2171700"/>
            <a:ext cx="7798778" cy="4046220"/>
          </a:xfrm>
          <a:prstGeom prst="rect">
            <a:avLst/>
          </a:prstGeom>
        </p:spPr>
      </p:pic>
      <p:sp>
        <p:nvSpPr>
          <p:cNvPr id="2" name="Title 1"/>
          <p:cNvSpPr>
            <a:spLocks noGrp="1"/>
          </p:cNvSpPr>
          <p:nvPr>
            <p:ph type="title"/>
          </p:nvPr>
        </p:nvSpPr>
        <p:spPr/>
        <p:txBody>
          <a:bodyPr/>
          <a:lstStyle/>
          <a:p>
            <a:r>
              <a:rPr lang="en-AU" dirty="0"/>
              <a:t>Activities </a:t>
            </a:r>
            <a:endParaRPr lang="en-US"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3947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Knowledge</a:t>
            </a:r>
            <a:endParaRPr lang="en-SG" dirty="0"/>
          </a:p>
        </p:txBody>
      </p:sp>
      <p:sp>
        <p:nvSpPr>
          <p:cNvPr id="3" name="Content Placeholder 2"/>
          <p:cNvSpPr>
            <a:spLocks noGrp="1"/>
          </p:cNvSpPr>
          <p:nvPr>
            <p:ph idx="1"/>
          </p:nvPr>
        </p:nvSpPr>
        <p:spPr/>
        <p:txBody>
          <a:bodyPr/>
          <a:lstStyle/>
          <a:p>
            <a:pPr marL="0" indent="0">
              <a:buNone/>
            </a:pPr>
            <a:r>
              <a:rPr lang="en-AU" sz="2800" b="1" dirty="0">
                <a:solidFill>
                  <a:srgbClr val="002060"/>
                </a:solidFill>
              </a:rPr>
              <a:t>Topic areas</a:t>
            </a:r>
          </a:p>
          <a:p>
            <a:pPr marL="745236" lvl="1" indent="-342900">
              <a:spcAft>
                <a:spcPts val="750"/>
              </a:spcAft>
              <a:buFont typeface="+mj-lt"/>
              <a:buAutoNum type="alphaUcPeriod"/>
            </a:pPr>
            <a:r>
              <a:rPr lang="en-AU" dirty="0">
                <a:solidFill>
                  <a:srgbClr val="002060"/>
                </a:solidFill>
              </a:rPr>
              <a:t>Hazards and risks</a:t>
            </a:r>
          </a:p>
          <a:p>
            <a:pPr marL="745236" lvl="1" indent="-342900">
              <a:spcAft>
                <a:spcPts val="750"/>
              </a:spcAft>
              <a:buFont typeface="+mj-lt"/>
              <a:buAutoNum type="alphaUcPeriod"/>
            </a:pPr>
            <a:r>
              <a:rPr lang="en-AU" dirty="0">
                <a:solidFill>
                  <a:srgbClr val="002060"/>
                </a:solidFill>
              </a:rPr>
              <a:t>Hazard and risk controls </a:t>
            </a:r>
          </a:p>
          <a:p>
            <a:pPr marL="745236" lvl="1" indent="-342900">
              <a:spcAft>
                <a:spcPts val="750"/>
              </a:spcAft>
              <a:buFont typeface="+mj-lt"/>
              <a:buAutoNum type="alphaUcPeriod"/>
            </a:pPr>
            <a:r>
              <a:rPr lang="en-AU" dirty="0">
                <a:solidFill>
                  <a:srgbClr val="002060"/>
                </a:solidFill>
              </a:rPr>
              <a:t>Safety and health management </a:t>
            </a:r>
          </a:p>
          <a:p>
            <a:pPr marL="745236" lvl="1" indent="-342900">
              <a:spcAft>
                <a:spcPts val="750"/>
              </a:spcAft>
              <a:buFont typeface="+mj-lt"/>
              <a:buAutoNum type="alphaUcPeriod"/>
            </a:pPr>
            <a:r>
              <a:rPr lang="en-AU" dirty="0">
                <a:solidFill>
                  <a:srgbClr val="002060"/>
                </a:solidFill>
              </a:rPr>
              <a:t>Professional role and functioning</a:t>
            </a:r>
          </a:p>
          <a:p>
            <a:pPr marL="745236" lvl="1" indent="-342900">
              <a:spcAft>
                <a:spcPts val="750"/>
              </a:spcAft>
              <a:buFont typeface="+mj-lt"/>
              <a:buAutoNum type="alphaUcPeriod"/>
            </a:pPr>
            <a:r>
              <a:rPr lang="en-AU" dirty="0">
                <a:solidFill>
                  <a:srgbClr val="002060"/>
                </a:solidFill>
              </a:rPr>
              <a:t>Underlying technical and social sciences </a:t>
            </a:r>
          </a:p>
          <a:p>
            <a:pPr marL="745236" lvl="1" indent="-342900">
              <a:spcAft>
                <a:spcPts val="750"/>
              </a:spcAft>
              <a:buFont typeface="+mj-lt"/>
              <a:buAutoNum type="alphaUcPeriod"/>
            </a:pPr>
            <a:r>
              <a:rPr lang="en-AU" dirty="0">
                <a:solidFill>
                  <a:srgbClr val="002060"/>
                </a:solidFill>
              </a:rPr>
              <a:t>Underlying management science </a:t>
            </a: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Rectangle 6"/>
          <p:cNvSpPr/>
          <p:nvPr/>
        </p:nvSpPr>
        <p:spPr>
          <a:xfrm>
            <a:off x="5962649" y="2409825"/>
            <a:ext cx="2700000" cy="19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SG" sz="1200" dirty="0"/>
              <a:t>Knowledge Level </a:t>
            </a:r>
            <a:br>
              <a:rPr lang="en-SG" sz="1200" dirty="0"/>
            </a:br>
            <a:r>
              <a:rPr lang="en-SG" sz="1200" dirty="0"/>
              <a:t>for each topic area:</a:t>
            </a:r>
          </a:p>
          <a:p>
            <a:pPr marL="228600" indent="-228600">
              <a:spcBef>
                <a:spcPts val="600"/>
              </a:spcBef>
              <a:spcAft>
                <a:spcPts val="600"/>
              </a:spcAft>
              <a:buFont typeface="+mj-lt"/>
              <a:buAutoNum type="arabicPeriod"/>
            </a:pPr>
            <a:r>
              <a:rPr lang="en-SG" sz="1200" dirty="0"/>
              <a:t>Understanding</a:t>
            </a:r>
          </a:p>
          <a:p>
            <a:pPr marL="228600" indent="-228600">
              <a:spcBef>
                <a:spcPts val="600"/>
              </a:spcBef>
              <a:spcAft>
                <a:spcPts val="600"/>
              </a:spcAft>
              <a:buFont typeface="+mj-lt"/>
              <a:buAutoNum type="arabicPeriod"/>
            </a:pPr>
            <a:r>
              <a:rPr lang="en-SG" sz="1200" dirty="0"/>
              <a:t>Routine application</a:t>
            </a:r>
          </a:p>
          <a:p>
            <a:pPr marL="228600" indent="-228600">
              <a:spcBef>
                <a:spcPts val="600"/>
              </a:spcBef>
              <a:spcAft>
                <a:spcPts val="600"/>
              </a:spcAft>
              <a:buFont typeface="+mj-lt"/>
              <a:buAutoNum type="arabicPeriod"/>
            </a:pPr>
            <a:r>
              <a:rPr lang="en-SG" sz="1200" dirty="0"/>
              <a:t>Comprehensive application </a:t>
            </a:r>
          </a:p>
          <a:p>
            <a:pPr marL="228600" indent="-228600">
              <a:spcBef>
                <a:spcPts val="600"/>
              </a:spcBef>
              <a:spcAft>
                <a:spcPts val="600"/>
              </a:spcAft>
              <a:buFont typeface="+mj-lt"/>
              <a:buAutoNum type="arabicPeriod"/>
            </a:pPr>
            <a:r>
              <a:rPr lang="en-SG" sz="1200" dirty="0"/>
              <a:t>Creative mastery</a:t>
            </a:r>
          </a:p>
        </p:txBody>
      </p:sp>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2529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Matrix</a:t>
            </a:r>
          </a:p>
        </p:txBody>
      </p:sp>
      <p:pic>
        <p:nvPicPr>
          <p:cNvPr id="4" name="Content Placeholder 3"/>
          <p:cNvPicPr>
            <a:picLocks noGrp="1" noChangeAspect="1"/>
          </p:cNvPicPr>
          <p:nvPr>
            <p:ph idx="1"/>
          </p:nvPr>
        </p:nvPicPr>
        <p:blipFill rotWithShape="1">
          <a:blip r:embed="rId3"/>
          <a:srcRect l="17349" t="27597" r="37370" b="7720"/>
          <a:stretch/>
        </p:blipFill>
        <p:spPr>
          <a:xfrm>
            <a:off x="529182" y="2085534"/>
            <a:ext cx="5278598" cy="4241492"/>
          </a:xfrm>
          <a:prstGeom prst="rect">
            <a:avLst/>
          </a:prstGeom>
        </p:spPr>
      </p:pic>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2247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Skills</a:t>
            </a:r>
            <a:endParaRPr lang="en-SG" dirty="0"/>
          </a:p>
        </p:txBody>
      </p:sp>
      <p:sp>
        <p:nvSpPr>
          <p:cNvPr id="3" name="Content Placeholder 2"/>
          <p:cNvSpPr>
            <a:spLocks noGrp="1"/>
          </p:cNvSpPr>
          <p:nvPr>
            <p:ph idx="1"/>
          </p:nvPr>
        </p:nvSpPr>
        <p:spPr>
          <a:xfrm>
            <a:off x="866441" y="2489201"/>
            <a:ext cx="7560000" cy="4045529"/>
          </a:xfrm>
        </p:spPr>
        <p:txBody>
          <a:bodyPr numCol="2">
            <a:normAutofit/>
          </a:bodyPr>
          <a:lstStyle/>
          <a:p>
            <a:pPr>
              <a:buFont typeface="+mj-lt"/>
              <a:buAutoNum type="alphaUcPeriod"/>
            </a:pPr>
            <a:r>
              <a:rPr lang="en-AU" sz="1800" b="1" dirty="0"/>
              <a:t>Personal skills</a:t>
            </a:r>
          </a:p>
          <a:p>
            <a:pPr lvl="1"/>
            <a:r>
              <a:rPr lang="en-AU" sz="1600" b="1" dirty="0"/>
              <a:t>Verbal communication</a:t>
            </a:r>
          </a:p>
          <a:p>
            <a:pPr lvl="1"/>
            <a:r>
              <a:rPr lang="en-AU" sz="1600" b="1" dirty="0"/>
              <a:t>Professional presentation </a:t>
            </a:r>
          </a:p>
          <a:p>
            <a:pPr>
              <a:buFont typeface="+mj-lt"/>
              <a:buAutoNum type="alphaUcPeriod"/>
            </a:pPr>
            <a:endParaRPr lang="en-AU" sz="1800" b="1" dirty="0"/>
          </a:p>
          <a:p>
            <a:pPr>
              <a:buFont typeface="+mj-lt"/>
              <a:buAutoNum type="alphaUcPeriod"/>
            </a:pPr>
            <a:r>
              <a:rPr lang="en-AU" sz="1800" b="1" dirty="0"/>
              <a:t>Professional practice </a:t>
            </a:r>
          </a:p>
          <a:p>
            <a:pPr lvl="1"/>
            <a:r>
              <a:rPr lang="en-AU" sz="1600" b="1" dirty="0"/>
              <a:t>Evidenced based practice </a:t>
            </a:r>
          </a:p>
          <a:p>
            <a:pPr lvl="1"/>
            <a:r>
              <a:rPr lang="en-AU" sz="1600" b="1" dirty="0"/>
              <a:t>Influence</a:t>
            </a:r>
          </a:p>
          <a:p>
            <a:pPr lvl="1"/>
            <a:r>
              <a:rPr lang="en-AU" sz="1600" b="1" dirty="0"/>
              <a:t>Leadership</a:t>
            </a:r>
          </a:p>
          <a:p>
            <a:pPr lvl="1"/>
            <a:r>
              <a:rPr lang="en-AU" sz="1600" b="1" dirty="0"/>
              <a:t>Management</a:t>
            </a:r>
          </a:p>
          <a:p>
            <a:pPr lvl="1"/>
            <a:r>
              <a:rPr lang="en-AU" sz="1600" b="1" dirty="0"/>
              <a:t>Professional &amp; ethical practice </a:t>
            </a:r>
          </a:p>
          <a:p>
            <a:pPr>
              <a:buFont typeface="+mj-lt"/>
              <a:buAutoNum type="alphaUcPeriod"/>
            </a:pPr>
            <a:r>
              <a:rPr lang="en-AU" sz="1800" b="1" dirty="0"/>
              <a:t>Professional technical skills</a:t>
            </a:r>
          </a:p>
          <a:p>
            <a:pPr lvl="1"/>
            <a:r>
              <a:rPr lang="en-AU" sz="1600" b="1" dirty="0"/>
              <a:t>Training</a:t>
            </a:r>
          </a:p>
          <a:p>
            <a:pPr lvl="1"/>
            <a:r>
              <a:rPr lang="en-AU" sz="1600" b="1" dirty="0"/>
              <a:t>Surveying, inspecting </a:t>
            </a:r>
            <a:br>
              <a:rPr lang="en-AU" sz="1600" b="1" dirty="0"/>
            </a:br>
            <a:r>
              <a:rPr lang="en-AU" sz="1600" b="1" dirty="0"/>
              <a:t>and auditing</a:t>
            </a:r>
          </a:p>
          <a:p>
            <a:pPr lvl="1"/>
            <a:r>
              <a:rPr lang="en-AU" sz="1600" b="1" dirty="0"/>
              <a:t>Investigating</a:t>
            </a:r>
          </a:p>
          <a:p>
            <a:pPr lvl="1"/>
            <a:r>
              <a:rPr lang="en-AU" sz="1600" b="1" dirty="0"/>
              <a:t>Measuring and monitoring </a:t>
            </a: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7" name="Rectangle 6"/>
          <p:cNvSpPr/>
          <p:nvPr/>
        </p:nvSpPr>
        <p:spPr>
          <a:xfrm>
            <a:off x="5285159" y="679573"/>
            <a:ext cx="2160000" cy="11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dirty="0"/>
              <a:t>Skill Level</a:t>
            </a:r>
          </a:p>
          <a:p>
            <a:pPr marL="228600" indent="-228600">
              <a:buFont typeface="+mj-lt"/>
              <a:buAutoNum type="arabicPeriod"/>
            </a:pPr>
            <a:r>
              <a:rPr lang="en-SG" sz="1200" dirty="0"/>
              <a:t>Awareness</a:t>
            </a:r>
          </a:p>
          <a:p>
            <a:pPr marL="228600" indent="-228600">
              <a:buFont typeface="+mj-lt"/>
              <a:buAutoNum type="arabicPeriod"/>
            </a:pPr>
            <a:r>
              <a:rPr lang="en-SG" sz="1200" dirty="0"/>
              <a:t>Routine application</a:t>
            </a:r>
          </a:p>
          <a:p>
            <a:pPr marL="228600" indent="-228600">
              <a:buFont typeface="+mj-lt"/>
              <a:buAutoNum type="arabicPeriod"/>
            </a:pPr>
            <a:r>
              <a:rPr lang="en-SG" sz="1200" dirty="0"/>
              <a:t>Skilled application</a:t>
            </a:r>
          </a:p>
          <a:p>
            <a:pPr marL="228600" indent="-228600">
              <a:buFont typeface="+mj-lt"/>
              <a:buAutoNum type="arabicPeriod"/>
            </a:pPr>
            <a:r>
              <a:rPr lang="en-SG" sz="1200" dirty="0"/>
              <a:t>Creative mastery </a:t>
            </a:r>
          </a:p>
        </p:txBody>
      </p:sp>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09460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Agenda</a:t>
            </a:r>
          </a:p>
        </p:txBody>
      </p:sp>
      <p:sp>
        <p:nvSpPr>
          <p:cNvPr id="3" name="Content Placeholder 2"/>
          <p:cNvSpPr>
            <a:spLocks noGrp="1"/>
          </p:cNvSpPr>
          <p:nvPr>
            <p:ph idx="1"/>
          </p:nvPr>
        </p:nvSpPr>
        <p:spPr/>
        <p:txBody>
          <a:bodyPr/>
          <a:lstStyle/>
          <a:p>
            <a:r>
              <a:rPr lang="en-SG" b="1" dirty="0"/>
              <a:t>What is the “Singapore Accord”</a:t>
            </a:r>
          </a:p>
          <a:p>
            <a:endParaRPr lang="en-SG" b="1" dirty="0"/>
          </a:p>
          <a:p>
            <a:r>
              <a:rPr lang="en-SG" b="1" dirty="0"/>
              <a:t>INSHPO Professional Framework</a:t>
            </a:r>
          </a:p>
          <a:p>
            <a:endParaRPr lang="en-SG" b="1" dirty="0"/>
          </a:p>
          <a:p>
            <a:r>
              <a:rPr lang="en-SG" b="1" dirty="0"/>
              <a:t>What the Singapore Accord means to your organization</a:t>
            </a:r>
          </a:p>
          <a:p>
            <a:endParaRPr lang="en-SG" b="1" dirty="0"/>
          </a:p>
          <a:p>
            <a:r>
              <a:rPr lang="en-SG" b="1" dirty="0"/>
              <a:t>The Singapore Accord</a:t>
            </a:r>
          </a:p>
          <a:p>
            <a:endParaRPr lang="en-SG" b="1"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86192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Skills</a:t>
            </a:r>
          </a:p>
        </p:txBody>
      </p:sp>
      <p:pic>
        <p:nvPicPr>
          <p:cNvPr id="4" name="Content Placeholder 3"/>
          <p:cNvPicPr>
            <a:picLocks noGrp="1" noChangeAspect="1"/>
          </p:cNvPicPr>
          <p:nvPr>
            <p:ph idx="1"/>
          </p:nvPr>
        </p:nvPicPr>
        <p:blipFill rotWithShape="1">
          <a:blip r:embed="rId3"/>
          <a:srcRect l="17805" t="12592" r="34291" b="44925"/>
          <a:stretch/>
        </p:blipFill>
        <p:spPr>
          <a:xfrm>
            <a:off x="329184" y="2166903"/>
            <a:ext cx="8429749" cy="4205142"/>
          </a:xfrm>
          <a:prstGeom prst="rect">
            <a:avLst/>
          </a:prstGeom>
        </p:spPr>
      </p:pic>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
        <p:nvSpPr>
          <p:cNvPr id="7" name="Rectangle 6"/>
          <p:cNvSpPr/>
          <p:nvPr/>
        </p:nvSpPr>
        <p:spPr>
          <a:xfrm>
            <a:off x="1113182" y="2902226"/>
            <a:ext cx="936000" cy="396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Rectangle 7"/>
          <p:cNvSpPr/>
          <p:nvPr/>
        </p:nvSpPr>
        <p:spPr>
          <a:xfrm>
            <a:off x="2560496" y="2902226"/>
            <a:ext cx="648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Rectangle 8"/>
          <p:cNvSpPr/>
          <p:nvPr/>
        </p:nvSpPr>
        <p:spPr>
          <a:xfrm>
            <a:off x="2560496" y="3311478"/>
            <a:ext cx="396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Rectangle 9"/>
          <p:cNvSpPr/>
          <p:nvPr/>
        </p:nvSpPr>
        <p:spPr>
          <a:xfrm>
            <a:off x="2582522" y="3762613"/>
            <a:ext cx="576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Rectangle 10"/>
          <p:cNvSpPr/>
          <p:nvPr/>
        </p:nvSpPr>
        <p:spPr>
          <a:xfrm>
            <a:off x="2582522" y="4369301"/>
            <a:ext cx="828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Rectangle 11"/>
          <p:cNvSpPr/>
          <p:nvPr/>
        </p:nvSpPr>
        <p:spPr>
          <a:xfrm>
            <a:off x="2582522" y="4781918"/>
            <a:ext cx="576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Rectangle 12"/>
          <p:cNvSpPr/>
          <p:nvPr/>
        </p:nvSpPr>
        <p:spPr>
          <a:xfrm>
            <a:off x="2581801" y="5505110"/>
            <a:ext cx="828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Rectangle 13"/>
          <p:cNvSpPr/>
          <p:nvPr/>
        </p:nvSpPr>
        <p:spPr>
          <a:xfrm>
            <a:off x="2581801" y="5935303"/>
            <a:ext cx="540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Rectangle 14"/>
          <p:cNvSpPr/>
          <p:nvPr/>
        </p:nvSpPr>
        <p:spPr>
          <a:xfrm>
            <a:off x="3145015" y="5074508"/>
            <a:ext cx="684000" cy="1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21945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50"/>
                                        <p:tgtEl>
                                          <p:spTgt spid="8"/>
                                        </p:tgtEl>
                                      </p:cBhvr>
                                    </p:animEffect>
                                  </p:childTnLst>
                                </p:cTn>
                              </p:par>
                            </p:childTnLst>
                          </p:cTn>
                        </p:par>
                        <p:par>
                          <p:cTn id="13" fill="hold">
                            <p:stCondLst>
                              <p:cond delay="25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5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250"/>
                                        <p:tgtEl>
                                          <p:spTgt spid="10"/>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50"/>
                                        <p:tgtEl>
                                          <p:spTgt spid="1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250"/>
                                        <p:tgtEl>
                                          <p:spTgt spid="12"/>
                                        </p:tgtEl>
                                      </p:cBhvr>
                                    </p:animEffect>
                                  </p:childTnLst>
                                </p:cTn>
                              </p:par>
                            </p:childTnLst>
                          </p:cTn>
                        </p:par>
                        <p:par>
                          <p:cTn id="29" fill="hold">
                            <p:stCondLst>
                              <p:cond delay="12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5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250"/>
                                        <p:tgtEl>
                                          <p:spTgt spid="13"/>
                                        </p:tgtEl>
                                      </p:cBhvr>
                                    </p:animEffect>
                                  </p:childTnLst>
                                </p:cTn>
                              </p:par>
                            </p:childTnLst>
                          </p:cTn>
                        </p:par>
                        <p:par>
                          <p:cTn id="37" fill="hold">
                            <p:stCondLst>
                              <p:cond delay="175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Better Capability</a:t>
            </a:r>
          </a:p>
        </p:txBody>
      </p:sp>
      <p:sp>
        <p:nvSpPr>
          <p:cNvPr id="9" name="Content Placeholder 8"/>
          <p:cNvSpPr>
            <a:spLocks noGrp="1"/>
          </p:cNvSpPr>
          <p:nvPr>
            <p:ph idx="1"/>
          </p:nvPr>
        </p:nvSpPr>
        <p:spPr/>
        <p:txBody>
          <a:bodyPr/>
          <a:lstStyle/>
          <a:p>
            <a:endParaRPr lang="en-SG" dirty="0"/>
          </a:p>
        </p:txBody>
      </p:sp>
      <p:sp>
        <p:nvSpPr>
          <p:cNvPr id="10" name="Text Placeholder 9"/>
          <p:cNvSpPr>
            <a:spLocks noGrp="1"/>
          </p:cNvSpPr>
          <p:nvPr>
            <p:ph type="body" sz="half" idx="2"/>
          </p:nvPr>
        </p:nvSpPr>
        <p:spPr/>
        <p:txBody>
          <a:bodyPr/>
          <a:lstStyle/>
          <a:p>
            <a:r>
              <a:rPr lang="en-SG" sz="3200" b="1" dirty="0">
                <a:solidFill>
                  <a:srgbClr val="FFFF00"/>
                </a:solidFill>
              </a:rPr>
              <a:t>Activities</a:t>
            </a:r>
          </a:p>
          <a:p>
            <a:r>
              <a:rPr lang="en-SG" sz="3200" b="1" dirty="0">
                <a:solidFill>
                  <a:srgbClr val="FFFF00"/>
                </a:solidFill>
              </a:rPr>
              <a:t>Knowledge</a:t>
            </a:r>
          </a:p>
          <a:p>
            <a:r>
              <a:rPr lang="en-SG" sz="3200" b="1" dirty="0">
                <a:solidFill>
                  <a:srgbClr val="FFFF00"/>
                </a:solidFill>
              </a:rPr>
              <a:t>Skills</a:t>
            </a:r>
          </a:p>
        </p:txBody>
      </p:sp>
      <p:sp>
        <p:nvSpPr>
          <p:cNvPr id="3" name="Footer Placeholder 2"/>
          <p:cNvSpPr>
            <a:spLocks noGrp="1"/>
          </p:cNvSpPr>
          <p:nvPr>
            <p:ph type="ftr" sz="quarter" idx="11"/>
          </p:nvPr>
        </p:nvSpPr>
        <p:spPr/>
        <p:txBody>
          <a:bodyPr/>
          <a:lstStyle/>
          <a:p>
            <a:r>
              <a:rPr lang="en-SG" dirty="0"/>
              <a:t>Singapore Accord on the Standards of OHS Professionals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4"/>
          <p:cNvPicPr>
            <a:picLocks noChangeAspect="1"/>
          </p:cNvPicPr>
          <p:nvPr/>
        </p:nvPicPr>
        <p:blipFill>
          <a:blip r:embed="rId3"/>
          <a:stretch>
            <a:fillRect/>
          </a:stretch>
        </p:blipFill>
        <p:spPr>
          <a:xfrm>
            <a:off x="4468220" y="1385978"/>
            <a:ext cx="3733557" cy="4849071"/>
          </a:xfrm>
          <a:prstGeom prst="rect">
            <a:avLst/>
          </a:prstGeom>
          <a:ln>
            <a:solidFill>
              <a:srgbClr val="0070C0"/>
            </a:solidFill>
          </a:ln>
        </p:spPr>
      </p:pic>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17506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6444" y="4961453"/>
            <a:ext cx="6677355" cy="566738"/>
          </a:xfrm>
        </p:spPr>
        <p:txBody>
          <a:bodyPr>
            <a:normAutofit fontScale="90000"/>
          </a:bodyPr>
          <a:lstStyle/>
          <a:p>
            <a:r>
              <a:rPr lang="en-SG" b="1" dirty="0">
                <a:solidFill>
                  <a:srgbClr val="FFFF00"/>
                </a:solidFill>
              </a:rPr>
              <a:t>What the Singapore Accord </a:t>
            </a:r>
            <a:br>
              <a:rPr lang="en-SG" b="1" dirty="0">
                <a:solidFill>
                  <a:srgbClr val="FFFF00"/>
                </a:solidFill>
              </a:rPr>
            </a:br>
            <a:r>
              <a:rPr lang="en-SG" b="1" dirty="0">
                <a:solidFill>
                  <a:srgbClr val="FFFF00"/>
                </a:solidFill>
              </a:rPr>
              <a:t>means to your organisation</a:t>
            </a:r>
          </a:p>
        </p:txBody>
      </p:sp>
      <p:sp>
        <p:nvSpPr>
          <p:cNvPr id="8" name="Picture Placeholder 7"/>
          <p:cNvSpPr>
            <a:spLocks noGrp="1"/>
          </p:cNvSpPr>
          <p:nvPr>
            <p:ph type="pic" idx="1"/>
          </p:nvPr>
        </p:nvSpPr>
        <p:spPr/>
      </p:sp>
      <p:sp>
        <p:nvSpPr>
          <p:cNvPr id="9" name="Text Placeholder 8"/>
          <p:cNvSpPr>
            <a:spLocks noGrp="1"/>
          </p:cNvSpPr>
          <p:nvPr>
            <p:ph type="body" sz="half" idx="2"/>
          </p:nvPr>
        </p:nvSpPr>
        <p:spPr/>
        <p:txBody>
          <a:bodyPr/>
          <a:lstStyle/>
          <a:p>
            <a:endParaRPr lang="en-SG" dirty="0"/>
          </a:p>
        </p:txBody>
      </p:sp>
      <p:sp>
        <p:nvSpPr>
          <p:cNvPr id="5" name="Footer Placeholder 4"/>
          <p:cNvSpPr>
            <a:spLocks noGrp="1"/>
          </p:cNvSpPr>
          <p:nvPr>
            <p:ph type="ftr" sz="quarter" idx="11"/>
          </p:nvPr>
        </p:nvSpPr>
        <p:spPr/>
        <p:txBody>
          <a:bodyPr/>
          <a:lstStyle/>
          <a:p>
            <a:r>
              <a:rPr lang="en-SG" dirty="0"/>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
        <p:nvSpPr>
          <p:cNvPr id="2" name="Date Placeholder 1"/>
          <p:cNvSpPr>
            <a:spLocks noGrp="1"/>
          </p:cNvSpPr>
          <p:nvPr>
            <p:ph type="dt" sz="half" idx="10"/>
          </p:nvPr>
        </p:nvSpPr>
        <p:spPr/>
        <p:txBody>
          <a:bodyPr/>
          <a:lstStyle/>
          <a:p>
            <a:r>
              <a:rPr lang="en-US"/>
              <a:t>http://singaporeaccord.org</a:t>
            </a:r>
            <a:endParaRPr lang="en-US" dirty="0"/>
          </a:p>
        </p:txBody>
      </p:sp>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050"/>
            <a:ext cx="9144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580142" cy="709865"/>
          </a:xfrm>
        </p:spPr>
        <p:txBody>
          <a:bodyPr/>
          <a:lstStyle/>
          <a:p>
            <a:r>
              <a:rPr lang="en-SG" sz="2000" dirty="0"/>
              <a:t>Singapore Accord </a:t>
            </a:r>
            <a:br>
              <a:rPr lang="en-SG" sz="2000" dirty="0"/>
            </a:br>
            <a:r>
              <a:rPr lang="en-SG" sz="2800" b="1" dirty="0"/>
              <a:t>- What does it mean to your organisation</a:t>
            </a:r>
            <a:endParaRPr lang="en-SG" b="1" dirty="0"/>
          </a:p>
        </p:txBody>
      </p:sp>
      <p:sp>
        <p:nvSpPr>
          <p:cNvPr id="3" name="Content Placeholder 2"/>
          <p:cNvSpPr>
            <a:spLocks noGrp="1"/>
          </p:cNvSpPr>
          <p:nvPr>
            <p:ph idx="1"/>
          </p:nvPr>
        </p:nvSpPr>
        <p:spPr>
          <a:xfrm>
            <a:off x="866441" y="2489200"/>
            <a:ext cx="7728919" cy="3530600"/>
          </a:xfrm>
        </p:spPr>
        <p:txBody>
          <a:bodyPr/>
          <a:lstStyle/>
          <a:p>
            <a:r>
              <a:rPr lang="en-SG" b="1" u="sng" dirty="0">
                <a:solidFill>
                  <a:srgbClr val="C00000"/>
                </a:solidFill>
              </a:rPr>
              <a:t>Join</a:t>
            </a:r>
            <a:r>
              <a:rPr lang="en-SG" dirty="0"/>
              <a:t> other OHS organisation around the world to adopt </a:t>
            </a:r>
            <a:br>
              <a:rPr lang="en-SG" dirty="0"/>
            </a:br>
            <a:r>
              <a:rPr lang="en-SG" dirty="0"/>
              <a:t>a standard of OHS Professional behaviour and practice;</a:t>
            </a:r>
          </a:p>
          <a:p>
            <a:endParaRPr lang="en-SG" dirty="0"/>
          </a:p>
          <a:p>
            <a:r>
              <a:rPr lang="en-SG" b="1" u="sng" dirty="0">
                <a:solidFill>
                  <a:srgbClr val="C00000"/>
                </a:solidFill>
              </a:rPr>
              <a:t>Use</a:t>
            </a:r>
            <a:r>
              <a:rPr lang="en-SG" dirty="0"/>
              <a:t> of INSHPO’s OHS Professional Capability Framework </a:t>
            </a:r>
            <a:br>
              <a:rPr lang="en-SG" dirty="0"/>
            </a:br>
            <a:r>
              <a:rPr lang="en-SG" dirty="0"/>
              <a:t>- A Global Framework for Practice</a:t>
            </a:r>
          </a:p>
          <a:p>
            <a:endParaRPr lang="en-SG" dirty="0"/>
          </a:p>
          <a:p>
            <a:r>
              <a:rPr lang="en-SG" dirty="0"/>
              <a:t>Gain </a:t>
            </a:r>
            <a:r>
              <a:rPr lang="en-SG" b="1" u="sng" dirty="0">
                <a:solidFill>
                  <a:srgbClr val="C00000"/>
                </a:solidFill>
              </a:rPr>
              <a:t>recognition</a:t>
            </a:r>
            <a:r>
              <a:rPr lang="en-SG" dirty="0"/>
              <a:t> by being </a:t>
            </a:r>
            <a:br>
              <a:rPr lang="en-SG" dirty="0"/>
            </a:br>
            <a:r>
              <a:rPr lang="en-SG" dirty="0"/>
              <a:t>a signatory of the Singapore Accord</a:t>
            </a: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4"/>
          </p:nvPr>
        </p:nvSpPr>
        <p:spPr/>
        <p:txBody>
          <a:bodyPr/>
          <a:lstStyle/>
          <a:p>
            <a:fld id="{D57F1E4F-1CFF-5643-939E-217C01CDF565}" type="slidenum">
              <a:rPr lang="en-US" smtClean="0"/>
              <a:pPr/>
              <a:t>23</a:t>
            </a:fld>
            <a:endParaRPr lang="en-US" dirty="0"/>
          </a:p>
        </p:txBody>
      </p:sp>
      <p:pic>
        <p:nvPicPr>
          <p:cNvPr id="1026" name="Picture 2" descr="https://www.safety2017singapore.com/pcontent/upload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16" y="5494049"/>
            <a:ext cx="3384266" cy="78321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53246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63110" cy="709865"/>
          </a:xfrm>
        </p:spPr>
        <p:txBody>
          <a:bodyPr/>
          <a:lstStyle/>
          <a:p>
            <a:r>
              <a:rPr lang="en-SG" b="1" dirty="0">
                <a:solidFill>
                  <a:srgbClr val="FFFF00"/>
                </a:solidFill>
              </a:rPr>
              <a:t>Singapore Accord </a:t>
            </a:r>
          </a:p>
        </p:txBody>
      </p:sp>
      <p:sp>
        <p:nvSpPr>
          <p:cNvPr id="3" name="Content Placeholder 2"/>
          <p:cNvSpPr>
            <a:spLocks noGrp="1"/>
          </p:cNvSpPr>
          <p:nvPr>
            <p:ph idx="1"/>
          </p:nvPr>
        </p:nvSpPr>
        <p:spPr>
          <a:xfrm>
            <a:off x="866441" y="2183828"/>
            <a:ext cx="6343201" cy="3530600"/>
          </a:xfrm>
        </p:spPr>
        <p:txBody>
          <a:bodyPr>
            <a:normAutofit/>
          </a:bodyPr>
          <a:lstStyle/>
          <a:p>
            <a:pPr marL="0" indent="0">
              <a:buNone/>
            </a:pPr>
            <a:r>
              <a:rPr lang="en-SG" sz="2400" b="1" dirty="0">
                <a:solidFill>
                  <a:srgbClr val="C00000"/>
                </a:solidFill>
              </a:rPr>
              <a:t>Come join </a:t>
            </a:r>
            <a:br>
              <a:rPr lang="en-SG" sz="2400" b="1" dirty="0">
                <a:solidFill>
                  <a:srgbClr val="C00000"/>
                </a:solidFill>
              </a:rPr>
            </a:br>
            <a:r>
              <a:rPr lang="en-SG" sz="2400" dirty="0"/>
              <a:t>OHS organisations </a:t>
            </a:r>
            <a:br>
              <a:rPr lang="en-SG" sz="2400" dirty="0"/>
            </a:br>
            <a:r>
              <a:rPr lang="en-SG" sz="2400" dirty="0"/>
              <a:t>from around the world </a:t>
            </a:r>
            <a:br>
              <a:rPr lang="en-SG" sz="2400" dirty="0"/>
            </a:br>
            <a:r>
              <a:rPr lang="en-SG" sz="2400" dirty="0"/>
              <a:t>to adopt a high standard </a:t>
            </a:r>
            <a:br>
              <a:rPr lang="en-SG" sz="2400" dirty="0"/>
            </a:br>
            <a:r>
              <a:rPr lang="en-SG" sz="2400" dirty="0"/>
              <a:t>of OHS Professional </a:t>
            </a:r>
            <a:br>
              <a:rPr lang="en-SG" sz="2400" dirty="0"/>
            </a:br>
            <a:r>
              <a:rPr lang="en-SG" sz="2400" dirty="0"/>
              <a:t>behaviour and practice!</a:t>
            </a:r>
            <a:endParaRPr lang="en-SG" sz="2400" b="1" dirty="0">
              <a:solidFill>
                <a:srgbClr val="C00000"/>
              </a:solidFill>
            </a:endParaRP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4"/>
          </p:nvPr>
        </p:nvSpPr>
        <p:spPr/>
        <p:txBody>
          <a:bodyPr/>
          <a:lstStyle/>
          <a:p>
            <a:fld id="{D57F1E4F-1CFF-5643-939E-217C01CDF565}" type="slidenum">
              <a:rPr lang="en-US" smtClean="0"/>
              <a:pPr/>
              <a:t>24</a:t>
            </a:fld>
            <a:endParaRPr lang="en-US" dirty="0"/>
          </a:p>
        </p:txBody>
      </p:sp>
      <p:pic>
        <p:nvPicPr>
          <p:cNvPr id="1026" name="Picture 2" descr="https://www.safety2017singapore.com/pcontent/upload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316" y="5494049"/>
            <a:ext cx="3384266" cy="78321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5423598" y="2267587"/>
            <a:ext cx="3366599" cy="3107840"/>
            <a:chOff x="5575766" y="2267587"/>
            <a:chExt cx="3366599" cy="3107840"/>
          </a:xfrm>
        </p:grpSpPr>
        <p:pic>
          <p:nvPicPr>
            <p:cNvPr id="4098" name="Picture 2" descr="http://www.aposho.org/content/member/NSC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202" y="3085368"/>
              <a:ext cx="855975" cy="43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posho.org/content/member/HKOSH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698" y="4220469"/>
              <a:ext cx="1440667"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aposho.org/content/member/OSHC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659" y="4835427"/>
              <a:ext cx="2928075"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aposho.org/content/member/ISH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1265" y="2996495"/>
              <a:ext cx="588808"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aposho.org/content/member/NSCIndi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4226" y="2362369"/>
              <a:ext cx="609559"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aposho.org/content/member/jisha.png"/>
            <p:cNvPicPr>
              <a:picLocks noChangeAspect="1" noChangeArrowheads="1"/>
            </p:cNvPicPr>
            <p:nvPr/>
          </p:nvPicPr>
          <p:blipFill rotWithShape="1">
            <a:blip r:embed="rId9">
              <a:extLst>
                <a:ext uri="{28A0092B-C50C-407E-A947-70E740481C1C}">
                  <a14:useLocalDpi xmlns:a14="http://schemas.microsoft.com/office/drawing/2010/main" val="0"/>
                </a:ext>
              </a:extLst>
            </a:blip>
            <a:srcRect l="2326" t="18276" r="9685" b="15339"/>
            <a:stretch/>
          </p:blipFill>
          <p:spPr bwMode="auto">
            <a:xfrm>
              <a:off x="7827775" y="3743367"/>
              <a:ext cx="1107959" cy="35848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aposho.org/content/member/moshp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6778" y="3654084"/>
              <a:ext cx="544875"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www.aposho.org/content/member/ASPPI.jpg"/>
            <p:cNvPicPr>
              <a:picLocks noChangeAspect="1" noChangeArrowheads="1"/>
            </p:cNvPicPr>
            <p:nvPr/>
          </p:nvPicPr>
          <p:blipFill rotWithShape="1">
            <a:blip r:embed="rId11">
              <a:extLst>
                <a:ext uri="{28A0092B-C50C-407E-A947-70E740481C1C}">
                  <a14:useLocalDpi xmlns:a14="http://schemas.microsoft.com/office/drawing/2010/main" val="0"/>
                </a:ext>
              </a:extLst>
            </a:blip>
            <a:srcRect r="9594" b="7690"/>
            <a:stretch/>
          </p:blipFill>
          <p:spPr bwMode="auto">
            <a:xfrm>
              <a:off x="6400082" y="3617739"/>
              <a:ext cx="56615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www.aposho.org/content/member/WASPI.jpg"/>
            <p:cNvPicPr>
              <a:picLocks noChangeAspect="1" noChangeArrowheads="1"/>
            </p:cNvPicPr>
            <p:nvPr/>
          </p:nvPicPr>
          <p:blipFill rotWithShape="1">
            <a:blip r:embed="rId12">
              <a:extLst>
                <a:ext uri="{28A0092B-C50C-407E-A947-70E740481C1C}">
                  <a14:useLocalDpi xmlns:a14="http://schemas.microsoft.com/office/drawing/2010/main" val="0"/>
                </a:ext>
              </a:extLst>
            </a:blip>
            <a:srcRect l="10447" t="5140" r="16924" b="16395"/>
            <a:stretch/>
          </p:blipFill>
          <p:spPr bwMode="auto">
            <a:xfrm>
              <a:off x="5652483" y="3006955"/>
              <a:ext cx="532566"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National Safety Council of Singapo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95734" y="237125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www.aposho.org/content/member/SHAWPA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9372" y="236236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http://www.aposho.org/content/member/VOSHA.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13157" y="301597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http://www.aposho.org/content/member/DGUV.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6645" y="4276361"/>
              <a:ext cx="1149341" cy="432000"/>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http://www.aposho.org/content/member/NSC_USA.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49785" y="364829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http://www.aposho.org/content/member/WSO.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75766" y="4276059"/>
              <a:ext cx="686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Image result"/>
            <p:cNvPicPr>
              <a:picLocks noChangeAspect="1" noChangeArrowheads="1"/>
            </p:cNvPicPr>
            <p:nvPr/>
          </p:nvPicPr>
          <p:blipFill rotWithShape="1">
            <a:blip r:embed="rId19">
              <a:extLst>
                <a:ext uri="{28A0092B-C50C-407E-A947-70E740481C1C}">
                  <a14:useLocalDpi xmlns:a14="http://schemas.microsoft.com/office/drawing/2010/main" val="0"/>
                </a:ext>
              </a:extLst>
            </a:blip>
            <a:srcRect l="8993" t="19616" r="8073" b="20331"/>
            <a:stretch/>
          </p:blipFill>
          <p:spPr bwMode="auto">
            <a:xfrm>
              <a:off x="5751326" y="2267587"/>
              <a:ext cx="115468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971316" y="4605491"/>
            <a:ext cx="3949736" cy="1590686"/>
            <a:chOff x="971316" y="4708361"/>
            <a:chExt cx="3949736" cy="1590686"/>
          </a:xfrm>
        </p:grpSpPr>
        <p:pic>
          <p:nvPicPr>
            <p:cNvPr id="36" name="Picture 5" descr="S:\ProfAff\Prof and Global Affairs Spec\INSHPO\organizational logos\KOSHA logo-Medium Siz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64208" y="5939346"/>
              <a:ext cx="675038"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ProfAff\Prof and Global Affairs Spec\INSHPO\organizational logos\bcrsp_singleblack_med.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68046" y="5475119"/>
              <a:ext cx="217616"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S:\ProfAff\Prof and Global Affairs Spec\INSHPO\organizational logos\CSSE-Logo High Res_edited.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0064" y="4882363"/>
              <a:ext cx="336352"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S:\ProfAff\Prof and Global Affairs Spec\INSHPO\organizational logos\IOSH_4COL_POS_STRAP_R PRINT.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1316" y="5441119"/>
              <a:ext cx="927242"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S:\ProfAff\Prof and Global Affairs Spec\INSHPO\organizational logos\sia-ltd-logo.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16727" y="4880023"/>
              <a:ext cx="867049"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clemla\AppData\Local\Microsoft\Windows\Temporary Internet Files\Content.Outlook\MZ08F0A1\SISO logo.t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56085" y="4883357"/>
              <a:ext cx="485828"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clemla\AppData\Local\Microsoft\Windows\Temporary Internet Files\Content.Outlook\MZ08F0A1\AIAS.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53" y="4882363"/>
              <a:ext cx="289136"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Users\clemla\AppData\Local\Microsoft\Windows\Temporary Internet Files\Content.Outlook\MZ08F0A1\BCSP_Logo300dpi.t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23692" y="5519930"/>
              <a:ext cx="1146013" cy="16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clemla\AppData\Local\Microsoft\Windows\Temporary Internet Files\Content.Outlook\MZ08F0A1\NEBOSH Logo PMS 280C.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11453" y="5441119"/>
              <a:ext cx="283628" cy="33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P:\ASSE Logos\asselogo4C.tif"/>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73963" y="4882363"/>
              <a:ext cx="331313"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S:\ProfAff\Prof and Global Affairs Spec\INSHPO\organizational logos\NACOT_Logo.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65855" y="5939346"/>
              <a:ext cx="393517"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S:\ProfAff\Prof and Global Affairs Spec\INSHPO\organizational logos\NZISM LOGO CMYK.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1316" y="5941941"/>
              <a:ext cx="831940"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 descr="E:\INSHPO\Logo\IOSHM.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23131" y="5960077"/>
              <a:ext cx="357229"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3" descr="S:\ProfAff\Prof and Global Affairs Spec\INSHPO\organizational logos\IFAP_RGB_SMALL.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996782" y="5925533"/>
              <a:ext cx="728001"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 descr="Image result"/>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21052" y="4708361"/>
              <a:ext cx="900000" cy="900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418884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SG" b="1" dirty="0">
                <a:solidFill>
                  <a:srgbClr val="FFFF00"/>
                </a:solidFill>
              </a:rPr>
              <a:t>The Singapore Accord </a:t>
            </a:r>
            <a:br>
              <a:rPr lang="en-SG" b="1" dirty="0">
                <a:solidFill>
                  <a:srgbClr val="FFFF00"/>
                </a:solidFill>
              </a:rPr>
            </a:br>
            <a:r>
              <a:rPr lang="en-SG" b="1" dirty="0">
                <a:solidFill>
                  <a:srgbClr val="FFFF00"/>
                </a:solidFill>
              </a:rPr>
              <a:t>on the Standards of OHS Professionals</a:t>
            </a:r>
          </a:p>
        </p:txBody>
      </p:sp>
      <p:sp>
        <p:nvSpPr>
          <p:cNvPr id="8" name="Picture Placeholder 7"/>
          <p:cNvSpPr>
            <a:spLocks noGrp="1"/>
          </p:cNvSpPr>
          <p:nvPr>
            <p:ph type="pic" idx="1"/>
          </p:nvPr>
        </p:nvSpPr>
        <p:spPr/>
      </p:sp>
      <p:sp>
        <p:nvSpPr>
          <p:cNvPr id="9" name="Text Placeholder 8"/>
          <p:cNvSpPr>
            <a:spLocks noGrp="1"/>
          </p:cNvSpPr>
          <p:nvPr>
            <p:ph type="body" sz="half" idx="2"/>
          </p:nvPr>
        </p:nvSpPr>
        <p:spPr/>
        <p:txBody>
          <a:bodyPr/>
          <a:lstStyle/>
          <a:p>
            <a:endParaRPr lang="en-SG"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050"/>
            <a:ext cx="9144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5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lstStyle/>
          <a:p>
            <a:pPr marL="0" indent="0" algn="just">
              <a:buNone/>
            </a:pPr>
            <a:endParaRPr lang="en-SG" dirty="0"/>
          </a:p>
          <a:p>
            <a:pPr marL="0" indent="0" algn="just">
              <a:buNone/>
            </a:pPr>
            <a:r>
              <a:rPr lang="en-SG" dirty="0"/>
              <a:t>Having met in Singapore on 3 September 2017, at the start of the XXI World Congress on Safety and Health at Work, representatives of business and workers, education institutions, policy-makers in governments and public authorities, OHS professional organisations, and experts in occupational health and safety (OHS) joined the International Network of Safety and Health Practitioner Organisations (INSHPO) and its members to sign the Singapore Accord, a commitment to improving OHS professional and practitioner capabilities so they may more effectively guide and lead the creation of healthier and safer workplaces.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67202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normAutofit lnSpcReduction="10000"/>
          </a:bodyPr>
          <a:lstStyle/>
          <a:p>
            <a:pPr marL="0" indent="0">
              <a:buNone/>
            </a:pPr>
            <a:r>
              <a:rPr lang="en-GB" b="1" dirty="0"/>
              <a:t>Acknowledgements</a:t>
            </a:r>
            <a:endParaRPr lang="en-SG" dirty="0"/>
          </a:p>
          <a:p>
            <a:pPr marL="0" indent="0">
              <a:buNone/>
            </a:pPr>
            <a:r>
              <a:rPr lang="en-US" dirty="0"/>
              <a:t> </a:t>
            </a:r>
            <a:endParaRPr lang="en-SG" dirty="0"/>
          </a:p>
          <a:p>
            <a:pPr lvl="0" algn="just">
              <a:buFont typeface="+mj-lt"/>
              <a:buAutoNum type="arabicPeriod"/>
            </a:pPr>
            <a:r>
              <a:rPr lang="en-SG" dirty="0"/>
              <a:t>That according to the ILO, more than 2.3 million people die per year as a result of occupational accidents or work-related diseases. In addition, 317 million accidents occur on the job annually, resulting in significant human suffering and an economic burden estimated at 4% of the Gross Domestic Product</a:t>
            </a:r>
            <a:r>
              <a:rPr lang="en-GB" dirty="0"/>
              <a:t>. </a:t>
            </a:r>
            <a:endParaRPr lang="en-SG" dirty="0"/>
          </a:p>
          <a:p>
            <a:pPr algn="just">
              <a:buFont typeface="+mj-lt"/>
              <a:buAutoNum type="arabicPeriod"/>
            </a:pPr>
            <a:endParaRPr lang="en-SG" dirty="0"/>
          </a:p>
          <a:p>
            <a:pPr lvl="0" algn="just">
              <a:buFont typeface="+mj-lt"/>
              <a:buAutoNum type="arabicPeriod"/>
            </a:pPr>
            <a:r>
              <a:rPr lang="en-SG" dirty="0"/>
              <a:t>That among the ILO goals is “to create worldwide awareness of the dimensions and consequences of work-related accidents, injuries and diseases and to place the health and safety of all workers on the international agenda and to stimulate practical action at all levels.</a:t>
            </a:r>
            <a:r>
              <a:rPr lang="en-GB" dirty="0"/>
              <a:t>”</a:t>
            </a:r>
            <a:endParaRPr lang="en-SG"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924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normAutofit fontScale="92500" lnSpcReduction="20000"/>
          </a:bodyPr>
          <a:lstStyle/>
          <a:p>
            <a:pPr lvl="0" algn="just">
              <a:buFont typeface="+mj-lt"/>
              <a:buAutoNum type="arabicPeriod" startAt="3"/>
            </a:pPr>
            <a:r>
              <a:rPr lang="en-SG" dirty="0"/>
              <a:t>That a cornerstone to improving occupational health and safety performance and stimulating practical and effective preventative actions is a network of competent and capable professionals and practitioners. </a:t>
            </a:r>
          </a:p>
          <a:p>
            <a:pPr lvl="0" algn="just">
              <a:buFont typeface="+mj-lt"/>
              <a:buAutoNum type="arabicPeriod" startAt="3"/>
            </a:pPr>
            <a:endParaRPr lang="en-SG" dirty="0"/>
          </a:p>
          <a:p>
            <a:pPr lvl="0" algn="just">
              <a:buFont typeface="+mj-lt"/>
              <a:buAutoNum type="arabicPeriod" startAt="3"/>
            </a:pPr>
            <a:r>
              <a:rPr lang="en-SG" dirty="0"/>
              <a:t>That occupational health and safety professional and practitioner knowledge and skills must be evidence-informed and based on strong scientific and technical concepts. </a:t>
            </a:r>
          </a:p>
          <a:p>
            <a:pPr lvl="0" algn="just">
              <a:buFont typeface="+mj-lt"/>
              <a:buAutoNum type="arabicPeriod" startAt="3"/>
            </a:pPr>
            <a:endParaRPr lang="en-SG" dirty="0"/>
          </a:p>
          <a:p>
            <a:pPr lvl="0" algn="just">
              <a:buFont typeface="+mj-lt"/>
              <a:buAutoNum type="arabicPeriod" startAt="3"/>
            </a:pPr>
            <a:r>
              <a:rPr lang="en-SG" dirty="0"/>
              <a:t>That there is strong evidence from other professions that demonstrates the value of utilizing a common global framework for practice to establish defined and consistent standards or attributes required to undertake professional roles competently. For a common global framework for practice to be effective it must be well recognized and accepted by the profession, governments and business.</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891386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noAutofit/>
          </a:bodyPr>
          <a:lstStyle/>
          <a:p>
            <a:pPr lvl="0" algn="just">
              <a:buFont typeface="+mj-lt"/>
              <a:buAutoNum type="arabicPeriod" startAt="6"/>
            </a:pPr>
            <a:r>
              <a:rPr lang="en-SG" dirty="0"/>
              <a:t>That INSHPO has developed </a:t>
            </a:r>
            <a:r>
              <a:rPr lang="en-SG" b="1" i="1" dirty="0"/>
              <a:t>The Occupational Health and Safety (OHS) Professional Capability Framework - A Global Framework for Practice (Framework)</a:t>
            </a:r>
            <a:r>
              <a:rPr lang="en-SG" dirty="0"/>
              <a:t>,</a:t>
            </a:r>
            <a:r>
              <a:rPr lang="en-SG" b="1" dirty="0"/>
              <a:t> </a:t>
            </a:r>
            <a:r>
              <a:rPr lang="en-SG" dirty="0"/>
              <a:t>a consensus-based tool developed to promote a high standard of capability for OHS professionals. The </a:t>
            </a:r>
            <a:r>
              <a:rPr lang="en-SG" b="1" dirty="0"/>
              <a:t>Framework</a:t>
            </a:r>
            <a:r>
              <a:rPr lang="en-SG" dirty="0"/>
              <a:t> defines the role, functions and competencies of OHS practitioners and professionals. It is based on an analysis of the practices of various professional associations, certification bodies and credentialing organisations and was subject to critical review, both through INSHPO’s own channels and at international conferences and presentations. The </a:t>
            </a:r>
            <a:r>
              <a:rPr lang="en-SG" b="1" dirty="0"/>
              <a:t>Framework</a:t>
            </a:r>
            <a:r>
              <a:rPr lang="en-SG" dirty="0"/>
              <a:t> provides generic guidance which may need to be adapted and developed in more detail by each organization to account for variations in regulations, histories and cultures as they pertain to OHS practice. </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87944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SG" b="1" dirty="0">
                <a:solidFill>
                  <a:srgbClr val="FFFF00"/>
                </a:solidFill>
              </a:rPr>
              <a:t>What is the “Singapore Accord”</a:t>
            </a:r>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lstStyle/>
          <a:p>
            <a:endParaRPr lang="en-SG"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050"/>
            <a:ext cx="9144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323490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noAutofit/>
          </a:bodyPr>
          <a:lstStyle/>
          <a:p>
            <a:pPr marL="0" lvl="0" indent="0" algn="just">
              <a:buNone/>
            </a:pPr>
            <a:r>
              <a:rPr lang="en-GB" b="1" dirty="0"/>
              <a:t>Signatories to this agreement are in accord that:</a:t>
            </a:r>
          </a:p>
          <a:p>
            <a:pPr marL="0" lvl="0" indent="0" algn="just">
              <a:buNone/>
            </a:pPr>
            <a:endParaRPr lang="en-SG" dirty="0"/>
          </a:p>
          <a:p>
            <a:pPr lvl="0" algn="just">
              <a:buFont typeface="+mj-lt"/>
              <a:buAutoNum type="arabicPeriod"/>
            </a:pPr>
            <a:r>
              <a:rPr lang="en-SG" dirty="0"/>
              <a:t>We are committed to improving OHS professional and practitioner capabilities so they may more effectively guide and lead the creation of healthier and safer workplaces. </a:t>
            </a:r>
          </a:p>
          <a:p>
            <a:pPr lvl="0" algn="just">
              <a:buFont typeface="+mj-lt"/>
              <a:buAutoNum type="arabicPeriod"/>
            </a:pPr>
            <a:endParaRPr lang="en-SG" dirty="0"/>
          </a:p>
          <a:p>
            <a:pPr lvl="0" algn="just">
              <a:buFont typeface="+mj-lt"/>
              <a:buAutoNum type="arabicPeriod"/>
            </a:pPr>
            <a:r>
              <a:rPr lang="en-SG" dirty="0"/>
              <a:t>We are committed to promoting the use and acceptance of the </a:t>
            </a:r>
            <a:r>
              <a:rPr lang="en-SG" b="1" dirty="0"/>
              <a:t>Framework</a:t>
            </a:r>
            <a:r>
              <a:rPr lang="en-SG" dirty="0"/>
              <a:t> as a common platform to develop capable, knowledgeable, and skilled OHS professionals and practitioners across industry sectors and geographic borders.</a:t>
            </a:r>
          </a:p>
          <a:p>
            <a:pPr lvl="0" algn="just">
              <a:buFont typeface="+mj-lt"/>
              <a:buAutoNum type="arabicPeriod"/>
            </a:pPr>
            <a:endParaRPr lang="en-SG"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408246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noAutofit/>
          </a:bodyPr>
          <a:lstStyle/>
          <a:p>
            <a:pPr lvl="0" algn="just">
              <a:buFont typeface="+mj-lt"/>
              <a:buAutoNum type="arabicPeriod" startAt="3"/>
            </a:pPr>
            <a:r>
              <a:rPr lang="en-SG" dirty="0"/>
              <a:t>We are committed to striving to use the </a:t>
            </a:r>
            <a:r>
              <a:rPr lang="en-SG" b="1" dirty="0"/>
              <a:t>Framework </a:t>
            </a:r>
            <a:r>
              <a:rPr lang="en-SG" dirty="0"/>
              <a:t>to inform our work in relation to improving the competence and capability of the profession and thereby occupational health and safety standards across the world:</a:t>
            </a:r>
          </a:p>
          <a:p>
            <a:pPr marL="745236" lvl="1" indent="-342900" algn="just">
              <a:buFont typeface="+mj-lt"/>
              <a:buAutoNum type="alphaLcParenR"/>
            </a:pPr>
            <a:r>
              <a:rPr lang="en-SG" b="1" dirty="0"/>
              <a:t>As OHS professionals and practitioners</a:t>
            </a:r>
            <a:r>
              <a:rPr lang="en-SG" dirty="0"/>
              <a:t> – as a reference and basis for gap analysis in relation to our professional practice and career development, to aid the development of continuing professional development plans to ensure that we are capable and competent;</a:t>
            </a:r>
          </a:p>
          <a:p>
            <a:pPr marL="745236" lvl="1" indent="-342900" algn="just">
              <a:buFont typeface="+mj-lt"/>
              <a:buAutoNum type="alphaLcParenR"/>
            </a:pPr>
            <a:endParaRPr lang="en-SG" dirty="0"/>
          </a:p>
          <a:p>
            <a:pPr marL="745236" lvl="1" indent="-342900" algn="just">
              <a:buFont typeface="+mj-lt"/>
              <a:buAutoNum type="alphaLcParenR"/>
            </a:pPr>
            <a:r>
              <a:rPr lang="en-SG" b="1" dirty="0"/>
              <a:t>As OHS member associations</a:t>
            </a:r>
            <a:r>
              <a:rPr lang="en-SG" dirty="0"/>
              <a:t> – in the development of professional educational programs and as a benchmark to ensure that our members possess relevant and up-to-date skills which allow them to undertake their role competently and effectively; </a:t>
            </a:r>
          </a:p>
          <a:p>
            <a:pPr lvl="0" algn="just">
              <a:buFont typeface="+mj-lt"/>
              <a:buAutoNum type="arabicPeriod" startAt="3"/>
            </a:pPr>
            <a:endParaRPr lang="en-SG"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542464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noAutofit/>
          </a:bodyPr>
          <a:lstStyle/>
          <a:p>
            <a:pPr marL="745236" lvl="1" indent="-342900" algn="just">
              <a:spcBef>
                <a:spcPts val="1200"/>
              </a:spcBef>
              <a:spcAft>
                <a:spcPts val="1200"/>
              </a:spcAft>
              <a:buFont typeface="+mj-lt"/>
              <a:buAutoNum type="alphaLcParenR" startAt="3"/>
            </a:pPr>
            <a:r>
              <a:rPr lang="en-SG" b="1" dirty="0"/>
              <a:t>As OHS certification bodies and credentialing organisations</a:t>
            </a:r>
            <a:r>
              <a:rPr lang="en-SG" dirty="0"/>
              <a:t> – as a resource in the development of our certification standards and designations, and other assessment processes; </a:t>
            </a:r>
          </a:p>
          <a:p>
            <a:pPr marL="745236" lvl="1" indent="-342900" algn="just">
              <a:spcBef>
                <a:spcPts val="1200"/>
              </a:spcBef>
              <a:spcAft>
                <a:spcPts val="1200"/>
              </a:spcAft>
              <a:buFont typeface="+mj-lt"/>
              <a:buAutoNum type="alphaLcParenR" startAt="3"/>
            </a:pPr>
            <a:r>
              <a:rPr lang="en-SG" b="1" dirty="0"/>
              <a:t>As employers and human resource professionals</a:t>
            </a:r>
            <a:r>
              <a:rPr lang="en-SG" dirty="0"/>
              <a:t> – in developing position descriptions for OHS roles, in recruiting OHS personnel and in performance evaluation as a basis for professional development;</a:t>
            </a:r>
          </a:p>
          <a:p>
            <a:pPr marL="745236" lvl="1" indent="-342900" algn="just">
              <a:spcBef>
                <a:spcPts val="1200"/>
              </a:spcBef>
              <a:spcAft>
                <a:spcPts val="1200"/>
              </a:spcAft>
              <a:buFont typeface="+mj-lt"/>
              <a:buAutoNum type="alphaLcParenR" startAt="3"/>
            </a:pPr>
            <a:r>
              <a:rPr lang="en-SG" b="1" dirty="0"/>
              <a:t>As OHS educators</a:t>
            </a:r>
            <a:r>
              <a:rPr lang="en-SG" dirty="0"/>
              <a:t> – in developing and reviewing OHS education programs;</a:t>
            </a:r>
          </a:p>
          <a:p>
            <a:pPr marL="745236" lvl="1" indent="-342900" algn="just">
              <a:spcBef>
                <a:spcPts val="1200"/>
              </a:spcBef>
              <a:spcAft>
                <a:spcPts val="1200"/>
              </a:spcAft>
              <a:buFont typeface="+mj-lt"/>
              <a:buAutoNum type="alphaLcParenR" startAt="3"/>
            </a:pPr>
            <a:r>
              <a:rPr lang="en-SG" b="1" dirty="0"/>
              <a:t>As policy-makers in governments and public authorities</a:t>
            </a:r>
            <a:r>
              <a:rPr lang="en-SG" dirty="0"/>
              <a:t> – in the development of legislation or regulations that governs competent or reliable OHS advice or the role and development of OHS practitioners and professionals at workplaces.</a:t>
            </a:r>
          </a:p>
          <a:p>
            <a:pPr lvl="0" algn="just">
              <a:spcBef>
                <a:spcPts val="1200"/>
              </a:spcBef>
              <a:spcAft>
                <a:spcPts val="1200"/>
              </a:spcAft>
              <a:buFont typeface="+mj-lt"/>
              <a:buAutoNum type="alphaLcParenR" startAt="3"/>
            </a:pPr>
            <a:endParaRPr lang="en-SG" dirty="0"/>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23727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FFF00"/>
                </a:solidFill>
              </a:rPr>
              <a:t>Singapore Accord </a:t>
            </a:r>
            <a:br>
              <a:rPr lang="en-SG" dirty="0">
                <a:solidFill>
                  <a:srgbClr val="FFFF00"/>
                </a:solidFill>
              </a:rPr>
            </a:br>
            <a:r>
              <a:rPr lang="en-SG" sz="2000" dirty="0">
                <a:solidFill>
                  <a:srgbClr val="FFFF00"/>
                </a:solidFill>
              </a:rPr>
              <a:t>on the Standards of OHS Professionals</a:t>
            </a:r>
          </a:p>
        </p:txBody>
      </p:sp>
      <p:sp>
        <p:nvSpPr>
          <p:cNvPr id="3" name="Content Placeholder 2"/>
          <p:cNvSpPr>
            <a:spLocks noGrp="1"/>
          </p:cNvSpPr>
          <p:nvPr>
            <p:ph idx="1"/>
          </p:nvPr>
        </p:nvSpPr>
        <p:spPr/>
        <p:txBody>
          <a:bodyPr>
            <a:noAutofit/>
          </a:bodyPr>
          <a:lstStyle/>
          <a:p>
            <a:pPr lvl="0" algn="just">
              <a:buFont typeface="+mj-lt"/>
              <a:buAutoNum type="arabicPeriod" startAt="4"/>
            </a:pPr>
            <a:r>
              <a:rPr lang="en-SG" dirty="0"/>
              <a:t>We are committed to continued cooperation and collaboration in developing global standards of practice for the purpose of improving the skills and capability of OHS professionals and practitioners and adapting the </a:t>
            </a:r>
            <a:r>
              <a:rPr lang="en-SG" b="1" dirty="0"/>
              <a:t>Framework</a:t>
            </a:r>
            <a:r>
              <a:rPr lang="en-SG" dirty="0"/>
              <a:t> to meet the needs of key stakeholders around the world. </a:t>
            </a:r>
          </a:p>
          <a:p>
            <a:pPr lvl="0" algn="just">
              <a:buFont typeface="+mj-lt"/>
              <a:buAutoNum type="arabicPeriod" startAt="4"/>
            </a:pPr>
            <a:endParaRPr lang="en-SG" dirty="0"/>
          </a:p>
          <a:p>
            <a:pPr marL="0" lvl="0" indent="0" algn="ctr">
              <a:buNone/>
            </a:pPr>
            <a:r>
              <a:rPr lang="en-SG" dirty="0"/>
              <a:t>---o0o---</a:t>
            </a:r>
          </a:p>
        </p:txBody>
      </p:sp>
      <p:sp>
        <p:nvSpPr>
          <p:cNvPr id="4" name="Date Placeholder 3"/>
          <p:cNvSpPr>
            <a:spLocks noGrp="1"/>
          </p:cNvSpPr>
          <p:nvPr>
            <p:ph type="dt" sz="half" idx="10"/>
          </p:nvPr>
        </p:nvSpPr>
        <p:spPr/>
        <p:txBody>
          <a:bodyPr/>
          <a:lstStyle/>
          <a:p>
            <a:r>
              <a:rPr lang="en-US"/>
              <a:t>http://singaporeaccord.org</a:t>
            </a:r>
            <a:endParaRPr lang="en-US" dirty="0"/>
          </a:p>
        </p:txBody>
      </p:sp>
      <p:sp>
        <p:nvSpPr>
          <p:cNvPr id="5" name="Footer Placeholder 4"/>
          <p:cNvSpPr>
            <a:spLocks noGrp="1"/>
          </p:cNvSpPr>
          <p:nvPr>
            <p:ph type="ftr" sz="quarter" idx="11"/>
          </p:nvPr>
        </p:nvSpPr>
        <p:spPr/>
        <p:txBody>
          <a:bodyPr/>
          <a:lstStyle/>
          <a:p>
            <a:r>
              <a:rPr lang="en-SG"/>
              <a:t>Singapore Accord on the Standards of OHS Professionals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974649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1" y="2222624"/>
            <a:ext cx="7196904" cy="2554758"/>
          </a:xfrm>
        </p:spPr>
        <p:txBody>
          <a:bodyPr/>
          <a:lstStyle/>
          <a:p>
            <a:r>
              <a:rPr lang="en-SG" sz="2000" dirty="0">
                <a:solidFill>
                  <a:srgbClr val="FFFF00"/>
                </a:solidFill>
              </a:rPr>
              <a:t>The Singapore Accord </a:t>
            </a:r>
            <a:br>
              <a:rPr lang="en-SG" sz="2000" dirty="0">
                <a:solidFill>
                  <a:srgbClr val="FFFF00"/>
                </a:solidFill>
              </a:rPr>
            </a:br>
            <a:r>
              <a:rPr lang="en-SG" sz="2000" dirty="0">
                <a:solidFill>
                  <a:srgbClr val="FFFF00"/>
                </a:solidFill>
              </a:rPr>
              <a:t>on the </a:t>
            </a:r>
            <a:br>
              <a:rPr lang="en-SG" sz="2000" dirty="0">
                <a:solidFill>
                  <a:srgbClr val="FFFF00"/>
                </a:solidFill>
              </a:rPr>
            </a:br>
            <a:r>
              <a:rPr lang="en-SG" sz="2000" dirty="0">
                <a:solidFill>
                  <a:srgbClr val="FFFF00"/>
                </a:solidFill>
              </a:rPr>
              <a:t>Standards of OHS Professionals</a:t>
            </a:r>
            <a:endParaRPr lang="en-SG" sz="1800" dirty="0"/>
          </a:p>
        </p:txBody>
      </p:sp>
      <p:sp>
        <p:nvSpPr>
          <p:cNvPr id="3" name="Subtitle 2"/>
          <p:cNvSpPr>
            <a:spLocks noGrp="1"/>
          </p:cNvSpPr>
          <p:nvPr>
            <p:ph type="subTitle" idx="1"/>
          </p:nvPr>
        </p:nvSpPr>
        <p:spPr/>
        <p:txBody>
          <a:bodyPr>
            <a:noAutofit/>
          </a:bodyPr>
          <a:lstStyle/>
          <a:p>
            <a:pPr>
              <a:lnSpc>
                <a:spcPct val="120000"/>
              </a:lnSpc>
              <a:spcBef>
                <a:spcPts val="0"/>
              </a:spcBef>
            </a:pPr>
            <a:r>
              <a:rPr lang="en-SG" sz="3600" b="1" dirty="0">
                <a:solidFill>
                  <a:srgbClr val="FFC000"/>
                </a:solidFill>
              </a:rPr>
              <a:t>Thank you.</a:t>
            </a:r>
          </a:p>
        </p:txBody>
      </p:sp>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4" y="1452609"/>
            <a:ext cx="8136000" cy="1966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394210" y="5427097"/>
            <a:ext cx="2880000" cy="684000"/>
          </a:xfrm>
          <a:prstGeom prst="rect">
            <a:avLst/>
          </a:prstGeom>
        </p:spPr>
      </p:pic>
    </p:spTree>
    <p:extLst>
      <p:ext uri="{BB962C8B-B14F-4D97-AF65-F5344CB8AC3E}">
        <p14:creationId xmlns:p14="http://schemas.microsoft.com/office/powerpoint/2010/main" val="40421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2000" dirty="0"/>
              <a:t>Singapore Accord </a:t>
            </a:r>
            <a:br>
              <a:rPr lang="en-SG" sz="2000" dirty="0"/>
            </a:br>
            <a:r>
              <a:rPr lang="en-SG" b="1" dirty="0"/>
              <a:t>- What it is</a:t>
            </a:r>
          </a:p>
        </p:txBody>
      </p:sp>
      <p:sp>
        <p:nvSpPr>
          <p:cNvPr id="3" name="Content Placeholder 2"/>
          <p:cNvSpPr>
            <a:spLocks noGrp="1"/>
          </p:cNvSpPr>
          <p:nvPr>
            <p:ph idx="1"/>
          </p:nvPr>
        </p:nvSpPr>
        <p:spPr>
          <a:xfrm>
            <a:off x="866441" y="2489201"/>
            <a:ext cx="7734634" cy="3530599"/>
          </a:xfrm>
        </p:spPr>
        <p:txBody>
          <a:bodyPr/>
          <a:lstStyle/>
          <a:p>
            <a:r>
              <a:rPr lang="en-SG" dirty="0"/>
              <a:t>Title: </a:t>
            </a:r>
            <a:br>
              <a:rPr lang="en-SG" dirty="0"/>
            </a:br>
            <a:r>
              <a:rPr lang="en-SG" dirty="0"/>
              <a:t>“</a:t>
            </a:r>
            <a:r>
              <a:rPr lang="en-SG" b="1" dirty="0">
                <a:solidFill>
                  <a:schemeClr val="accent1"/>
                </a:solidFill>
              </a:rPr>
              <a:t>Singapore Accord on the standards of OHS Professionals</a:t>
            </a:r>
            <a:r>
              <a:rPr lang="en-SG" dirty="0"/>
              <a:t>”</a:t>
            </a:r>
            <a:br>
              <a:rPr lang="en-SG" dirty="0"/>
            </a:br>
            <a:r>
              <a:rPr lang="en-SG" dirty="0"/>
              <a:t>(“Singapore Accord”)</a:t>
            </a:r>
          </a:p>
          <a:p>
            <a:endParaRPr lang="en-SG" dirty="0"/>
          </a:p>
          <a:p>
            <a:r>
              <a:rPr lang="en-SG" dirty="0"/>
              <a:t>An agreement </a:t>
            </a:r>
            <a:br>
              <a:rPr lang="en-SG" dirty="0"/>
            </a:br>
            <a:r>
              <a:rPr lang="en-SG" dirty="0"/>
              <a:t>by major OHS Practitioner Organisations and partners</a:t>
            </a:r>
            <a:br>
              <a:rPr lang="en-SG" dirty="0"/>
            </a:br>
            <a:r>
              <a:rPr lang="en-SG" dirty="0"/>
              <a:t>around the globe </a:t>
            </a:r>
            <a:br>
              <a:rPr lang="en-SG" dirty="0"/>
            </a:br>
            <a:r>
              <a:rPr lang="en-SG" dirty="0"/>
              <a:t>to aspire towards </a:t>
            </a:r>
            <a:br>
              <a:rPr lang="en-SG" dirty="0"/>
            </a:br>
            <a:r>
              <a:rPr lang="en-SG" dirty="0"/>
              <a:t>the standard of OHS Professional behaviour and practice;</a:t>
            </a:r>
          </a:p>
          <a:p>
            <a:endParaRPr lang="en-SG"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422" y="5819307"/>
            <a:ext cx="2960370" cy="71542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4433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2000" dirty="0"/>
              <a:t>Singapore Accord </a:t>
            </a:r>
            <a:br>
              <a:rPr lang="en-SG" sz="2000" dirty="0"/>
            </a:br>
            <a:r>
              <a:rPr lang="en-SG" b="1" dirty="0"/>
              <a:t>- What, When</a:t>
            </a:r>
          </a:p>
        </p:txBody>
      </p:sp>
      <p:sp>
        <p:nvSpPr>
          <p:cNvPr id="3" name="Content Placeholder 2"/>
          <p:cNvSpPr>
            <a:spLocks noGrp="1"/>
          </p:cNvSpPr>
          <p:nvPr>
            <p:ph idx="1"/>
          </p:nvPr>
        </p:nvSpPr>
        <p:spPr/>
        <p:txBody>
          <a:bodyPr/>
          <a:lstStyle/>
          <a:p>
            <a:r>
              <a:rPr lang="en-SG" dirty="0"/>
              <a:t>Based on </a:t>
            </a:r>
            <a:br>
              <a:rPr lang="en-SG" dirty="0"/>
            </a:br>
            <a:r>
              <a:rPr lang="en-SG" dirty="0"/>
              <a:t>INSHPO’s </a:t>
            </a:r>
            <a:br>
              <a:rPr lang="en-SG" dirty="0"/>
            </a:br>
            <a:r>
              <a:rPr lang="en-SG" b="1" dirty="0"/>
              <a:t>OHS Professional </a:t>
            </a:r>
            <a:br>
              <a:rPr lang="en-SG" b="1" dirty="0"/>
            </a:br>
            <a:r>
              <a:rPr lang="en-SG" b="1" dirty="0"/>
              <a:t>Capability Framework </a:t>
            </a:r>
            <a:br>
              <a:rPr lang="en-SG" b="1" dirty="0"/>
            </a:br>
            <a:r>
              <a:rPr lang="en-SG" b="1" dirty="0"/>
              <a:t>- A Global Framework for Practice</a:t>
            </a:r>
          </a:p>
          <a:p>
            <a:endParaRPr lang="en-SG" dirty="0"/>
          </a:p>
          <a:p>
            <a:r>
              <a:rPr lang="en-SG" dirty="0"/>
              <a:t>Singapore Accord </a:t>
            </a:r>
            <a:br>
              <a:rPr lang="en-SG" dirty="0"/>
            </a:br>
            <a:r>
              <a:rPr lang="en-SG" dirty="0">
                <a:solidFill>
                  <a:schemeClr val="accent1"/>
                </a:solidFill>
              </a:rPr>
              <a:t>3 September 2017</a:t>
            </a:r>
            <a:r>
              <a:rPr lang="en-SG" dirty="0"/>
              <a:t> @</a:t>
            </a:r>
            <a:br>
              <a:rPr lang="en-SG" dirty="0"/>
            </a:br>
            <a:endParaRPr lang="en-SG" dirty="0"/>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5">
            <a:hlinkClick r:id="rId2"/>
          </p:cNvPr>
          <p:cNvPicPr>
            <a:picLocks noChangeAspect="1"/>
          </p:cNvPicPr>
          <p:nvPr/>
        </p:nvPicPr>
        <p:blipFill>
          <a:blip r:embed="rId3"/>
          <a:stretch>
            <a:fillRect/>
          </a:stretch>
        </p:blipFill>
        <p:spPr>
          <a:xfrm>
            <a:off x="5833477" y="2316667"/>
            <a:ext cx="2756448" cy="3600000"/>
          </a:xfrm>
          <a:prstGeom prst="rect">
            <a:avLst/>
          </a:prstGeom>
          <a:ln>
            <a:solidFill>
              <a:schemeClr val="accent5"/>
            </a:solidFill>
          </a:ln>
        </p:spPr>
      </p:pic>
      <p:pic>
        <p:nvPicPr>
          <p:cNvPr id="1026" name="Picture 2" descr="https://www.safety2017singapore.com/pcontent/uploads/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175" y="5304630"/>
            <a:ext cx="3384266" cy="78321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7269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5542" y="2268333"/>
            <a:ext cx="5236132" cy="4168287"/>
            <a:chOff x="545542" y="2268333"/>
            <a:chExt cx="5236132" cy="4168287"/>
          </a:xfrm>
        </p:grpSpPr>
        <p:pic>
          <p:nvPicPr>
            <p:cNvPr id="10" name="Picture 9"/>
            <p:cNvPicPr>
              <a:picLocks noChangeAspect="1"/>
            </p:cNvPicPr>
            <p:nvPr/>
          </p:nvPicPr>
          <p:blipFill>
            <a:blip r:embed="rId3"/>
            <a:stretch>
              <a:fillRect/>
            </a:stretch>
          </p:blipFill>
          <p:spPr>
            <a:xfrm>
              <a:off x="545542" y="2268333"/>
              <a:ext cx="5236132" cy="4168287"/>
            </a:xfrm>
            <a:prstGeom prst="rect">
              <a:avLst/>
            </a:prstGeom>
            <a:ln>
              <a:solidFill>
                <a:schemeClr val="tx2"/>
              </a:solidFill>
            </a:ln>
          </p:spPr>
        </p:pic>
        <p:sp>
          <p:nvSpPr>
            <p:cNvPr id="20" name="Rectangle 19"/>
            <p:cNvSpPr/>
            <p:nvPr/>
          </p:nvSpPr>
          <p:spPr>
            <a:xfrm>
              <a:off x="2790825" y="2296908"/>
              <a:ext cx="2981324" cy="174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sp>
        <p:nvSpPr>
          <p:cNvPr id="2" name="Title 1"/>
          <p:cNvSpPr>
            <a:spLocks noGrp="1"/>
          </p:cNvSpPr>
          <p:nvPr>
            <p:ph type="title"/>
          </p:nvPr>
        </p:nvSpPr>
        <p:spPr>
          <a:xfrm>
            <a:off x="866440" y="927099"/>
            <a:ext cx="6925010" cy="709865"/>
          </a:xfrm>
        </p:spPr>
        <p:txBody>
          <a:bodyPr/>
          <a:lstStyle/>
          <a:p>
            <a:r>
              <a:rPr lang="en-SG" sz="2000" dirty="0"/>
              <a:t>XXI World Congress on Safety and Health at Work 2017</a:t>
            </a:r>
            <a:br>
              <a:rPr lang="en-SG" sz="2000" dirty="0"/>
            </a:br>
            <a:r>
              <a:rPr lang="en-SG" sz="2800" dirty="0"/>
              <a:t>Selected Events 2017</a:t>
            </a:r>
          </a:p>
        </p:txBody>
      </p:sp>
      <p:sp>
        <p:nvSpPr>
          <p:cNvPr id="9" name="Content Placeholder 8"/>
          <p:cNvSpPr>
            <a:spLocks noGrp="1"/>
          </p:cNvSpPr>
          <p:nvPr>
            <p:ph idx="1"/>
          </p:nvPr>
        </p:nvSpPr>
        <p:spPr>
          <a:xfrm>
            <a:off x="5781674" y="2200275"/>
            <a:ext cx="3060000" cy="3819525"/>
          </a:xfrm>
        </p:spPr>
        <p:txBody>
          <a:bodyPr/>
          <a:lstStyle/>
          <a:p>
            <a:r>
              <a:rPr lang="en-SG" sz="1600" b="1" dirty="0">
                <a:solidFill>
                  <a:schemeClr val="accent1"/>
                </a:solidFill>
              </a:rPr>
              <a:t>Singapore Accord Ceremony</a:t>
            </a:r>
          </a:p>
          <a:p>
            <a:pPr lvl="1"/>
            <a:r>
              <a:rPr lang="en-SG" sz="1400" dirty="0"/>
              <a:t>3 Sep 2017 (Sun)</a:t>
            </a:r>
          </a:p>
          <a:p>
            <a:pPr lvl="1"/>
            <a:r>
              <a:rPr lang="en-SG" sz="1400" dirty="0"/>
              <a:t>2:00pm</a:t>
            </a:r>
            <a:br>
              <a:rPr lang="en-SG" sz="1400" dirty="0"/>
            </a:br>
            <a:r>
              <a:rPr lang="en-SG" sz="1400" dirty="0"/>
              <a:t>[World Congress </a:t>
            </a:r>
            <a:br>
              <a:rPr lang="en-SG" sz="1400" dirty="0"/>
            </a:br>
            <a:r>
              <a:rPr lang="en-SG" sz="1400" dirty="0"/>
              <a:t>opens 5:00pm]</a:t>
            </a:r>
          </a:p>
          <a:p>
            <a:pPr lvl="5"/>
            <a:endParaRPr lang="en-SG" sz="800" dirty="0"/>
          </a:p>
          <a:p>
            <a:r>
              <a:rPr lang="en-SG" sz="1600" b="1" dirty="0"/>
              <a:t>Singapore Accord Symposium@Congress</a:t>
            </a:r>
          </a:p>
          <a:p>
            <a:pPr lvl="1"/>
            <a:r>
              <a:rPr lang="en-SG" sz="1400" dirty="0"/>
              <a:t>Symposium Topic: </a:t>
            </a:r>
            <a:br>
              <a:rPr lang="en-SG" sz="1400" dirty="0"/>
            </a:br>
            <a:r>
              <a:rPr lang="en-SG" sz="1400" b="1" dirty="0"/>
              <a:t>S29 - Workplace practices for a safe, healthy and productive work life</a:t>
            </a:r>
          </a:p>
          <a:p>
            <a:pPr lvl="1"/>
            <a:r>
              <a:rPr lang="en-SG" sz="1400" dirty="0"/>
              <a:t>6 Sep 2017 (Wed)</a:t>
            </a:r>
            <a:br>
              <a:rPr lang="en-SG" sz="1400" dirty="0"/>
            </a:br>
            <a:r>
              <a:rPr lang="en-SG" sz="1400" dirty="0"/>
              <a:t>9:00am to 11:00am</a:t>
            </a:r>
          </a:p>
        </p:txBody>
      </p:sp>
      <p:sp>
        <p:nvSpPr>
          <p:cNvPr id="7" name="Footer Placeholder 6"/>
          <p:cNvSpPr>
            <a:spLocks noGrp="1"/>
          </p:cNvSpPr>
          <p:nvPr>
            <p:ph type="ftr" sz="quarter" idx="11"/>
          </p:nvPr>
        </p:nvSpPr>
        <p:spPr/>
        <p:txBody>
          <a:bodyPr/>
          <a:lstStyle/>
          <a:p>
            <a:r>
              <a:rPr lang="en-SG" dirty="0"/>
              <a:t>Singapore Accord on the Standards of OHS Professionals</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a:t>
            </a:fld>
            <a:endParaRPr lang="en-US" dirty="0"/>
          </a:p>
        </p:txBody>
      </p:sp>
      <p:sp>
        <p:nvSpPr>
          <p:cNvPr id="11" name="Rectangle 10"/>
          <p:cNvSpPr/>
          <p:nvPr/>
        </p:nvSpPr>
        <p:spPr>
          <a:xfrm>
            <a:off x="5040619" y="2839749"/>
            <a:ext cx="720000" cy="546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SG" sz="900" dirty="0">
                <a:solidFill>
                  <a:schemeClr val="bg1"/>
                </a:solidFill>
              </a:rPr>
              <a:t>Singapore Accord</a:t>
            </a:r>
          </a:p>
        </p:txBody>
      </p:sp>
      <p:sp>
        <p:nvSpPr>
          <p:cNvPr id="12" name="Rectangle 11"/>
          <p:cNvSpPr/>
          <p:nvPr/>
        </p:nvSpPr>
        <p:spPr>
          <a:xfrm>
            <a:off x="562141" y="3592934"/>
            <a:ext cx="2232000" cy="5461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SG" sz="1000" dirty="0">
                <a:solidFill>
                  <a:schemeClr val="bg1"/>
                </a:solidFill>
              </a:rPr>
              <a:t>XXI World Congress on </a:t>
            </a:r>
          </a:p>
          <a:p>
            <a:pPr algn="ctr"/>
            <a:r>
              <a:rPr lang="en-SG" sz="1000" dirty="0">
                <a:solidFill>
                  <a:schemeClr val="bg1"/>
                </a:solidFill>
              </a:rPr>
              <a:t>Safety and Health at Work 2017</a:t>
            </a:r>
          </a:p>
        </p:txBody>
      </p:sp>
      <p:sp>
        <p:nvSpPr>
          <p:cNvPr id="13" name="Rectangle 12"/>
          <p:cNvSpPr/>
          <p:nvPr/>
        </p:nvSpPr>
        <p:spPr>
          <a:xfrm>
            <a:off x="4263575" y="2839749"/>
            <a:ext cx="792000" cy="5461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SG" sz="900" dirty="0">
                <a:solidFill>
                  <a:schemeClr val="bg1"/>
                </a:solidFill>
              </a:rPr>
              <a:t>SISO</a:t>
            </a:r>
            <a:br>
              <a:rPr lang="en-SG" sz="900" dirty="0">
                <a:solidFill>
                  <a:schemeClr val="bg1"/>
                </a:solidFill>
              </a:rPr>
            </a:br>
            <a:r>
              <a:rPr lang="en-SG" sz="900" dirty="0">
                <a:solidFill>
                  <a:schemeClr val="bg1"/>
                </a:solidFill>
              </a:rPr>
              <a:t>A/P OHS Trainer’s Convention</a:t>
            </a:r>
          </a:p>
        </p:txBody>
      </p:sp>
      <p:sp>
        <p:nvSpPr>
          <p:cNvPr id="14" name="Rectangle 13"/>
          <p:cNvSpPr/>
          <p:nvPr/>
        </p:nvSpPr>
        <p:spPr>
          <a:xfrm>
            <a:off x="2811157" y="2839749"/>
            <a:ext cx="720000" cy="5461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SG" sz="1100" dirty="0">
                <a:solidFill>
                  <a:schemeClr val="bg1"/>
                </a:solidFill>
              </a:rPr>
              <a:t>INSHPO</a:t>
            </a:r>
          </a:p>
        </p:txBody>
      </p:sp>
      <p:sp>
        <p:nvSpPr>
          <p:cNvPr id="15" name="Rectangle 14"/>
          <p:cNvSpPr/>
          <p:nvPr/>
        </p:nvSpPr>
        <p:spPr>
          <a:xfrm>
            <a:off x="3540052" y="2839749"/>
            <a:ext cx="720000" cy="5461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SG" sz="1100" dirty="0">
                <a:solidFill>
                  <a:schemeClr val="bg1"/>
                </a:solidFill>
              </a:rPr>
              <a:t>INSHPO</a:t>
            </a:r>
          </a:p>
        </p:txBody>
      </p:sp>
      <p:sp>
        <p:nvSpPr>
          <p:cNvPr id="16" name="Rectangle 15"/>
          <p:cNvSpPr/>
          <p:nvPr/>
        </p:nvSpPr>
        <p:spPr>
          <a:xfrm>
            <a:off x="2808104" y="3591938"/>
            <a:ext cx="756000" cy="54612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SG" sz="800" dirty="0">
                <a:solidFill>
                  <a:schemeClr val="bg1"/>
                </a:solidFill>
              </a:rPr>
              <a:t>APOSHO Committee Meetings</a:t>
            </a:r>
          </a:p>
        </p:txBody>
      </p:sp>
      <p:sp>
        <p:nvSpPr>
          <p:cNvPr id="17" name="Rectangle 16"/>
          <p:cNvSpPr/>
          <p:nvPr/>
        </p:nvSpPr>
        <p:spPr>
          <a:xfrm>
            <a:off x="2045362" y="2839749"/>
            <a:ext cx="756000" cy="5461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SG" sz="1100" dirty="0">
                <a:solidFill>
                  <a:schemeClr val="bg1"/>
                </a:solidFill>
              </a:rPr>
              <a:t>INSHPO</a:t>
            </a:r>
          </a:p>
        </p:txBody>
      </p:sp>
      <p:sp>
        <p:nvSpPr>
          <p:cNvPr id="18" name="Rectangle 17"/>
          <p:cNvSpPr/>
          <p:nvPr/>
        </p:nvSpPr>
        <p:spPr>
          <a:xfrm>
            <a:off x="4311025" y="3592970"/>
            <a:ext cx="720000" cy="54612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SG" sz="800" dirty="0">
                <a:solidFill>
                  <a:schemeClr val="bg1"/>
                </a:solidFill>
              </a:rPr>
              <a:t>APOSHO AGM</a:t>
            </a:r>
          </a:p>
        </p:txBody>
      </p:sp>
      <p:sp>
        <p:nvSpPr>
          <p:cNvPr id="19" name="Rectangle 18"/>
          <p:cNvSpPr/>
          <p:nvPr/>
        </p:nvSpPr>
        <p:spPr>
          <a:xfrm>
            <a:off x="3560083" y="3592657"/>
            <a:ext cx="756000" cy="54612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SG" sz="800" dirty="0">
                <a:solidFill>
                  <a:schemeClr val="bg1"/>
                </a:solidFill>
              </a:rPr>
              <a:t>APOSHO Conference</a:t>
            </a:r>
          </a:p>
        </p:txBody>
      </p:sp>
      <p:sp>
        <p:nvSpPr>
          <p:cNvPr id="3" name="Date Placeholder 2"/>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84540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2000" dirty="0"/>
              <a:t>Singapore Accord </a:t>
            </a:r>
            <a:br>
              <a:rPr lang="en-SG" sz="2000" dirty="0"/>
            </a:br>
            <a:r>
              <a:rPr lang="en-SG" b="1" dirty="0"/>
              <a:t>- Initial Interest</a:t>
            </a:r>
          </a:p>
        </p:txBody>
      </p:sp>
      <p:sp>
        <p:nvSpPr>
          <p:cNvPr id="3" name="Content Placeholder 2"/>
          <p:cNvSpPr>
            <a:spLocks noGrp="1"/>
          </p:cNvSpPr>
          <p:nvPr>
            <p:ph idx="1"/>
          </p:nvPr>
        </p:nvSpPr>
        <p:spPr>
          <a:xfrm>
            <a:off x="866441" y="2374901"/>
            <a:ext cx="7740000" cy="3530599"/>
          </a:xfrm>
        </p:spPr>
        <p:txBody>
          <a:bodyPr/>
          <a:lstStyle/>
          <a:p>
            <a:pPr marL="0" indent="0">
              <a:buNone/>
            </a:pPr>
            <a:r>
              <a:rPr lang="en-SG" dirty="0"/>
              <a:t>At the </a:t>
            </a:r>
            <a:r>
              <a:rPr lang="en-SG" b="1" dirty="0"/>
              <a:t>INSHPO Annual Business Meeting</a:t>
            </a:r>
            <a:r>
              <a:rPr lang="en-SG" dirty="0"/>
              <a:t> </a:t>
            </a:r>
            <a:br>
              <a:rPr lang="en-SG" dirty="0"/>
            </a:br>
            <a:r>
              <a:rPr lang="en-SG" dirty="0"/>
              <a:t>in Vancouver on 17 Sep 2016, </a:t>
            </a:r>
            <a:br>
              <a:rPr lang="en-SG" dirty="0"/>
            </a:br>
            <a:r>
              <a:rPr lang="en-SG" dirty="0"/>
              <a:t>More than </a:t>
            </a:r>
            <a:r>
              <a:rPr lang="en-SG" b="1" dirty="0">
                <a:solidFill>
                  <a:schemeClr val="accent1"/>
                </a:solidFill>
              </a:rPr>
              <a:t>12 </a:t>
            </a:r>
            <a:r>
              <a:rPr lang="en-SG" dirty="0"/>
              <a:t>safety professional and related organisations </a:t>
            </a:r>
            <a:br>
              <a:rPr lang="en-SG" dirty="0"/>
            </a:br>
            <a:r>
              <a:rPr lang="en-SG" dirty="0"/>
              <a:t>from </a:t>
            </a:r>
            <a:r>
              <a:rPr lang="en-SG" b="1" dirty="0">
                <a:solidFill>
                  <a:schemeClr val="accent1"/>
                </a:solidFill>
              </a:rPr>
              <a:t>10 </a:t>
            </a:r>
            <a:r>
              <a:rPr lang="en-SG" dirty="0"/>
              <a:t>countries</a:t>
            </a:r>
            <a:br>
              <a:rPr lang="en-SG" dirty="0"/>
            </a:br>
            <a:r>
              <a:rPr lang="en-SG" dirty="0"/>
              <a:t>have indicated interest</a:t>
            </a:r>
            <a:br>
              <a:rPr lang="en-SG" dirty="0"/>
            </a:br>
            <a:r>
              <a:rPr lang="en-SG" dirty="0"/>
              <a:t>to sign the Singapore Accord.</a:t>
            </a: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026" name="Picture 2" descr="https://www.safety2017singapore.com/pcontent/upload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16" y="5494049"/>
            <a:ext cx="3384266" cy="783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ProfAff\Prof and Global Affairs Spec\INSHPO\organizational logos\bcrsp_singleblack_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691" y="5440854"/>
            <a:ext cx="46223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S:\ProfAff\Prof and Global Affairs Spec\INSHPO\organizational logos\CSSE-Logo High Res_edi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319" y="4493346"/>
            <a:ext cx="71444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S:\ProfAff\Prof and Global Affairs Spec\INSHPO\organizational logos\IOSH_4COL_POS_STRAP_R PRI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425" y="5440854"/>
            <a:ext cx="196953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S:\ProfAff\Prof and Global Affairs Spec\INSHPO\organizational logos\sia-ltd-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758" y="4493346"/>
            <a:ext cx="184168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clemla\AppData\Local\Microsoft\Windows\Temporary Internet Files\Content.Outlook\MZ08F0A1\SISO logo.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3199" y="4485663"/>
            <a:ext cx="103193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clemla\AppData\Local\Microsoft\Windows\Temporary Internet Files\Content.Outlook\MZ08F0A1\AIA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1576" y="4485663"/>
            <a:ext cx="61414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Users\clemla\AppData\Local\Microsoft\Windows\Temporary Internet Files\Content.Outlook\MZ08F0A1\BCSP_Logo300dpi.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7477" y="4707931"/>
            <a:ext cx="2434226"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clemla\AppData\Local\Microsoft\Windows\Temporary Internet Files\Content.Outlook\MZ08F0A1\NEBOSH Logo PMS 280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2259" y="5440854"/>
            <a:ext cx="60244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P:\ASSE Logos\asselogo4C.t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144" y="4494755"/>
            <a:ext cx="70373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196420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2000" dirty="0"/>
              <a:t>Singapore Accord </a:t>
            </a:r>
            <a:br>
              <a:rPr lang="en-SG" sz="2000" dirty="0"/>
            </a:br>
            <a:r>
              <a:rPr lang="en-SG" b="1" dirty="0"/>
              <a:t>- Initial Interest</a:t>
            </a:r>
          </a:p>
        </p:txBody>
      </p:sp>
      <p:sp>
        <p:nvSpPr>
          <p:cNvPr id="3" name="Content Placeholder 2"/>
          <p:cNvSpPr>
            <a:spLocks noGrp="1"/>
          </p:cNvSpPr>
          <p:nvPr>
            <p:ph idx="1"/>
          </p:nvPr>
        </p:nvSpPr>
        <p:spPr>
          <a:xfrm>
            <a:off x="866441" y="2374901"/>
            <a:ext cx="7740000" cy="3530599"/>
          </a:xfrm>
        </p:spPr>
        <p:txBody>
          <a:bodyPr/>
          <a:lstStyle/>
          <a:p>
            <a:pPr marL="0" indent="0">
              <a:buNone/>
            </a:pPr>
            <a:r>
              <a:rPr lang="en-SG" dirty="0"/>
              <a:t>At the </a:t>
            </a:r>
            <a:r>
              <a:rPr lang="en-SG" b="1" dirty="0"/>
              <a:t>APOSHO </a:t>
            </a:r>
            <a:br>
              <a:rPr lang="en-SG" b="1" dirty="0"/>
            </a:br>
            <a:r>
              <a:rPr lang="en-SG" b="1" dirty="0"/>
              <a:t>Interim Committee Meetings</a:t>
            </a:r>
            <a:r>
              <a:rPr lang="en-SG" dirty="0"/>
              <a:t> </a:t>
            </a:r>
            <a:br>
              <a:rPr lang="en-SG" dirty="0"/>
            </a:br>
            <a:r>
              <a:rPr lang="en-SG" dirty="0"/>
              <a:t>in Bangkok on 8 Dec 2016, </a:t>
            </a:r>
            <a:br>
              <a:rPr lang="en-SG" dirty="0"/>
            </a:br>
            <a:r>
              <a:rPr lang="en-SG" b="1" dirty="0">
                <a:solidFill>
                  <a:schemeClr val="accent1"/>
                </a:solidFill>
              </a:rPr>
              <a:t>14 </a:t>
            </a:r>
            <a:r>
              <a:rPr lang="en-SG" dirty="0"/>
              <a:t>APOSHO members</a:t>
            </a:r>
            <a:br>
              <a:rPr lang="en-SG" dirty="0"/>
            </a:br>
            <a:r>
              <a:rPr lang="en-SG" dirty="0"/>
              <a:t>have indicated interest</a:t>
            </a:r>
            <a:br>
              <a:rPr lang="en-SG" dirty="0"/>
            </a:br>
            <a:r>
              <a:rPr lang="en-SG" dirty="0"/>
              <a:t>to sign the Singapore Accord.</a:t>
            </a:r>
          </a:p>
        </p:txBody>
      </p:sp>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7" name="Picture 2" descr="https://www.safety2017singapore.com/pcontent/upload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16" y="5494049"/>
            <a:ext cx="3384266" cy="78321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164286" y="2267587"/>
            <a:ext cx="3366599" cy="3107840"/>
            <a:chOff x="5575766" y="2267587"/>
            <a:chExt cx="3366599" cy="3107840"/>
          </a:xfrm>
        </p:grpSpPr>
        <p:pic>
          <p:nvPicPr>
            <p:cNvPr id="19" name="Picture 2" descr="http://www.aposho.org/content/member/NSC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202" y="3085368"/>
              <a:ext cx="855975"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aposho.org/content/member/HKOSH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698" y="4220469"/>
              <a:ext cx="1440667" cy="5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aposho.org/content/member/OSHC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659" y="4835427"/>
              <a:ext cx="292807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www.aposho.org/content/member/ISH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265" y="2996495"/>
              <a:ext cx="588808"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www.aposho.org/content/member/NSCIndi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4226" y="2362369"/>
              <a:ext cx="609559"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www.aposho.org/content/member/jisha.png"/>
            <p:cNvPicPr>
              <a:picLocks noChangeAspect="1" noChangeArrowheads="1"/>
            </p:cNvPicPr>
            <p:nvPr/>
          </p:nvPicPr>
          <p:blipFill rotWithShape="1">
            <a:blip r:embed="rId8">
              <a:extLst>
                <a:ext uri="{28A0092B-C50C-407E-A947-70E740481C1C}">
                  <a14:useLocalDpi xmlns:a14="http://schemas.microsoft.com/office/drawing/2010/main" val="0"/>
                </a:ext>
              </a:extLst>
            </a:blip>
            <a:srcRect l="2326" t="18276" r="9685" b="15339"/>
            <a:stretch/>
          </p:blipFill>
          <p:spPr bwMode="auto">
            <a:xfrm>
              <a:off x="7827775" y="3743367"/>
              <a:ext cx="1107959" cy="3584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ttp://www.aposho.org/content/member/moshp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6778" y="3654084"/>
              <a:ext cx="54487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http://www.aposho.org/content/member/ASPPI.jpg"/>
            <p:cNvPicPr>
              <a:picLocks noChangeAspect="1" noChangeArrowheads="1"/>
            </p:cNvPicPr>
            <p:nvPr/>
          </p:nvPicPr>
          <p:blipFill rotWithShape="1">
            <a:blip r:embed="rId10">
              <a:extLst>
                <a:ext uri="{28A0092B-C50C-407E-A947-70E740481C1C}">
                  <a14:useLocalDpi xmlns:a14="http://schemas.microsoft.com/office/drawing/2010/main" val="0"/>
                </a:ext>
              </a:extLst>
            </a:blip>
            <a:srcRect r="9594" b="7690"/>
            <a:stretch/>
          </p:blipFill>
          <p:spPr bwMode="auto">
            <a:xfrm>
              <a:off x="6400082" y="3617739"/>
              <a:ext cx="56615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http://www.aposho.org/content/member/WASPI.jpg"/>
            <p:cNvPicPr>
              <a:picLocks noChangeAspect="1" noChangeArrowheads="1"/>
            </p:cNvPicPr>
            <p:nvPr/>
          </p:nvPicPr>
          <p:blipFill rotWithShape="1">
            <a:blip r:embed="rId11">
              <a:extLst>
                <a:ext uri="{28A0092B-C50C-407E-A947-70E740481C1C}">
                  <a14:useLocalDpi xmlns:a14="http://schemas.microsoft.com/office/drawing/2010/main" val="0"/>
                </a:ext>
              </a:extLst>
            </a:blip>
            <a:srcRect l="10447" t="5140" r="16924" b="16395"/>
            <a:stretch/>
          </p:blipFill>
          <p:spPr bwMode="auto">
            <a:xfrm>
              <a:off x="5652483" y="3006955"/>
              <a:ext cx="532566" cy="54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National Safety Council of Singapo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95734" y="237125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4" descr="http://www.aposho.org/content/member/SHAWPA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9372" y="236236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http://www.aposho.org/content/member/VOSH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3157" y="301597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8" descr="http://www.aposho.org/content/member/DGUV.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6645" y="4276361"/>
              <a:ext cx="1149341" cy="432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http://www.aposho.org/content/member/NSC_USA.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9785" y="364829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aposho.org/content/member/WS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75766" y="4276059"/>
              <a:ext cx="686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Image result"/>
            <p:cNvPicPr>
              <a:picLocks noChangeAspect="1" noChangeArrowheads="1"/>
            </p:cNvPicPr>
            <p:nvPr/>
          </p:nvPicPr>
          <p:blipFill rotWithShape="1">
            <a:blip r:embed="rId18">
              <a:extLst>
                <a:ext uri="{28A0092B-C50C-407E-A947-70E740481C1C}">
                  <a14:useLocalDpi xmlns:a14="http://schemas.microsoft.com/office/drawing/2010/main" val="0"/>
                </a:ext>
              </a:extLst>
            </a:blip>
            <a:srcRect l="8993" t="19616" r="8073" b="20331"/>
            <a:stretch/>
          </p:blipFill>
          <p:spPr bwMode="auto">
            <a:xfrm>
              <a:off x="5751326" y="2267587"/>
              <a:ext cx="115468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971316" y="4708361"/>
            <a:ext cx="3949736" cy="1590686"/>
            <a:chOff x="971316" y="4708361"/>
            <a:chExt cx="3949736" cy="1590686"/>
          </a:xfrm>
        </p:grpSpPr>
        <p:pic>
          <p:nvPicPr>
            <p:cNvPr id="36" name="Picture 5" descr="S:\ProfAff\Prof and Global Affairs Spec\INSHPO\organizational logos\KOSHA logo-Medium Siz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64208" y="5939346"/>
              <a:ext cx="675038"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S:\ProfAff\Prof and Global Affairs Spec\INSHPO\organizational logos\bcrsp_singleblack_med.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046" y="5475119"/>
              <a:ext cx="217616"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S:\ProfAff\Prof and Global Affairs Spec\INSHPO\organizational logos\CSSE-Logo High Res_edited.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80064" y="4882363"/>
              <a:ext cx="336352"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S:\ProfAff\Prof and Global Affairs Spec\INSHPO\organizational logos\IOSH_4COL_POS_STRAP_R PRINT.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1316" y="5441119"/>
              <a:ext cx="927242"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S:\ProfAff\Prof and Global Affairs Spec\INSHPO\organizational logos\sia-ltd-logo.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16727" y="4880023"/>
              <a:ext cx="867049"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C:\Users\clemla\AppData\Local\Microsoft\Windows\Temporary Internet Files\Content.Outlook\MZ08F0A1\SISO logo.t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56085" y="4883357"/>
              <a:ext cx="485828"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descr="C:\Users\clemla\AppData\Local\Microsoft\Windows\Temporary Internet Files\Content.Outlook\MZ08F0A1\AIA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90853" y="4882363"/>
              <a:ext cx="289136"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C:\Users\clemla\AppData\Local\Microsoft\Windows\Temporary Internet Files\Content.Outlook\MZ08F0A1\BCSP_Logo300dpi.ti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23692" y="5519930"/>
              <a:ext cx="1146013" cy="16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C:\Users\clemla\AppData\Local\Microsoft\Windows\Temporary Internet Files\Content.Outlook\MZ08F0A1\NEBOSH Logo PMS 280C.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11453" y="5441119"/>
              <a:ext cx="283628" cy="33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5" descr="P:\ASSE Logos\asselogo4C.t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73963" y="4882363"/>
              <a:ext cx="331313"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descr="S:\ProfAff\Prof and Global Affairs Spec\INSHPO\organizational logos\NACOT_Logo.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65855" y="5939346"/>
              <a:ext cx="393517"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7" descr="S:\ProfAff\Prof and Global Affairs Spec\INSHPO\organizational logos\NZISM LOGO CMYK.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71316" y="5941941"/>
              <a:ext cx="831940"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7" descr="E:\INSHPO\Logo\IOSHM.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23131" y="5960077"/>
              <a:ext cx="357229"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3" descr="S:\ProfAff\Prof and Global Affairs Spec\INSHPO\organizational logos\IFAP_RGB_SMALL.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96782" y="5925533"/>
              <a:ext cx="728001" cy="3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Image result"/>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021052" y="4708361"/>
              <a:ext cx="900000" cy="900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Date Placeholder 5"/>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305777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Broad Timeline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5735269"/>
              </p:ext>
            </p:extLst>
          </p:nvPr>
        </p:nvGraphicFramePr>
        <p:xfrm>
          <a:off x="514350" y="2203450"/>
          <a:ext cx="8100000" cy="3896360"/>
        </p:xfrm>
        <a:graphic>
          <a:graphicData uri="http://schemas.openxmlformats.org/drawingml/2006/table">
            <a:tbl>
              <a:tblPr firstRow="1" bandRow="1">
                <a:tableStyleId>{7DF18680-E054-41AD-8BC1-D1AEF772440D}</a:tableStyleId>
              </a:tblPr>
              <a:tblGrid>
                <a:gridCol w="1242614">
                  <a:extLst>
                    <a:ext uri="{9D8B030D-6E8A-4147-A177-3AD203B41FA5}">
                      <a16:colId xmlns:a16="http://schemas.microsoft.com/office/drawing/2014/main" val="1894376912"/>
                    </a:ext>
                  </a:extLst>
                </a:gridCol>
                <a:gridCol w="6857386">
                  <a:extLst>
                    <a:ext uri="{9D8B030D-6E8A-4147-A177-3AD203B41FA5}">
                      <a16:colId xmlns:a16="http://schemas.microsoft.com/office/drawing/2014/main" val="1923658609"/>
                    </a:ext>
                  </a:extLst>
                </a:gridCol>
              </a:tblGrid>
              <a:tr h="370840">
                <a:tc>
                  <a:txBody>
                    <a:bodyPr/>
                    <a:lstStyle/>
                    <a:p>
                      <a:pPr algn="ctr"/>
                      <a:r>
                        <a:rPr lang="en-SG" sz="1200" b="0" dirty="0"/>
                        <a:t>Broad Timing</a:t>
                      </a:r>
                    </a:p>
                  </a:txBody>
                  <a:tcPr anchor="ctr"/>
                </a:tc>
                <a:tc>
                  <a:txBody>
                    <a:bodyPr/>
                    <a:lstStyle/>
                    <a:p>
                      <a:r>
                        <a:rPr lang="en-SG" sz="1200" b="0" dirty="0"/>
                        <a:t>Activity</a:t>
                      </a:r>
                    </a:p>
                  </a:txBody>
                  <a:tcPr anchor="ctr"/>
                </a:tc>
                <a:extLst>
                  <a:ext uri="{0D108BD9-81ED-4DB2-BD59-A6C34878D82A}">
                    <a16:rowId xmlns:a16="http://schemas.microsoft.com/office/drawing/2014/main" val="1728255136"/>
                  </a:ext>
                </a:extLst>
              </a:tr>
              <a:tr h="370840">
                <a:tc>
                  <a:txBody>
                    <a:bodyPr/>
                    <a:lstStyle/>
                    <a:p>
                      <a:pPr algn="ctr"/>
                      <a:r>
                        <a:rPr lang="en-SG" sz="1200" b="1" dirty="0"/>
                        <a:t>Ongoing</a:t>
                      </a:r>
                    </a:p>
                  </a:txBody>
                  <a:tcPr anchor="ctr"/>
                </a:tc>
                <a:tc>
                  <a:txBody>
                    <a:bodyPr/>
                    <a:lstStyle/>
                    <a:p>
                      <a:r>
                        <a:rPr lang="en-SG" sz="1200" b="0" dirty="0"/>
                        <a:t>Invite </a:t>
                      </a:r>
                      <a:r>
                        <a:rPr lang="en-SG" sz="1200" b="1" dirty="0"/>
                        <a:t>formal Indicative Interest</a:t>
                      </a:r>
                      <a:r>
                        <a:rPr lang="en-SG" sz="1200" b="0" dirty="0"/>
                        <a:t> to be a signatory of or to support the Singapore Accord; </a:t>
                      </a:r>
                      <a:r>
                        <a:rPr lang="en-SG" sz="1200" b="1" dirty="0"/>
                        <a:t>Finalise text</a:t>
                      </a:r>
                      <a:r>
                        <a:rPr lang="en-SG" sz="1200" b="0" dirty="0"/>
                        <a:t> of the Singapore Accord.  Administrative and physical </a:t>
                      </a:r>
                      <a:r>
                        <a:rPr lang="en-SG" sz="1200" b="1" dirty="0"/>
                        <a:t>co-ordination</a:t>
                      </a:r>
                      <a:r>
                        <a:rPr lang="en-SG" sz="1200" b="0" dirty="0"/>
                        <a:t>.</a:t>
                      </a:r>
                    </a:p>
                  </a:txBody>
                  <a:tcPr anchor="ctr"/>
                </a:tc>
                <a:extLst>
                  <a:ext uri="{0D108BD9-81ED-4DB2-BD59-A6C34878D82A}">
                    <a16:rowId xmlns:a16="http://schemas.microsoft.com/office/drawing/2014/main" val="254114549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200" b="1" dirty="0"/>
                        <a:t>April 2017</a:t>
                      </a:r>
                    </a:p>
                    <a:p>
                      <a:pPr algn="ctr"/>
                      <a:endParaRPr lang="en-SG" sz="1200" b="1"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b="1" dirty="0"/>
                        <a:t>Communicate finalised Singapore Accord text </a:t>
                      </a:r>
                      <a:br>
                        <a:rPr lang="en-SG" sz="1200" b="0" dirty="0"/>
                      </a:br>
                      <a:r>
                        <a:rPr lang="en-SG" sz="1200" b="0" dirty="0"/>
                        <a:t>to interested organisations.</a:t>
                      </a:r>
                    </a:p>
                  </a:txBody>
                  <a:tcPr anchor="ctr"/>
                </a:tc>
                <a:extLst>
                  <a:ext uri="{0D108BD9-81ED-4DB2-BD59-A6C34878D82A}">
                    <a16:rowId xmlns:a16="http://schemas.microsoft.com/office/drawing/2014/main" val="3557681871"/>
                  </a:ext>
                </a:extLst>
              </a:tr>
              <a:tr h="370840">
                <a:tc>
                  <a:txBody>
                    <a:bodyPr/>
                    <a:lstStyle/>
                    <a:p>
                      <a:pPr algn="ctr"/>
                      <a:r>
                        <a:rPr lang="en-SG" sz="1200" b="1" dirty="0"/>
                        <a:t>April to </a:t>
                      </a:r>
                      <a:br>
                        <a:rPr lang="en-SG" sz="1200" b="1" dirty="0"/>
                      </a:br>
                      <a:r>
                        <a:rPr lang="en-SG" sz="1200" b="1" dirty="0"/>
                        <a:t>June 2017</a:t>
                      </a:r>
                    </a:p>
                  </a:txBody>
                  <a:tcPr anchor="ctr"/>
                </a:tc>
                <a:tc>
                  <a:txBody>
                    <a:bodyPr/>
                    <a:lstStyle/>
                    <a:p>
                      <a:r>
                        <a:rPr lang="en-SG" sz="1200" b="1" dirty="0"/>
                        <a:t>Receive agreement, digital signatures and logo</a:t>
                      </a:r>
                      <a:r>
                        <a:rPr lang="en-SG" sz="1200" b="0" dirty="0"/>
                        <a:t> </a:t>
                      </a:r>
                      <a:br>
                        <a:rPr lang="en-SG" sz="1200" b="0" dirty="0"/>
                      </a:br>
                      <a:r>
                        <a:rPr lang="en-SG" sz="1200" b="0" dirty="0"/>
                        <a:t>from signatory or supporting organisations. </a:t>
                      </a:r>
                    </a:p>
                    <a:p>
                      <a:r>
                        <a:rPr lang="en-SG" sz="1200" b="1" dirty="0"/>
                        <a:t>Extend formal invitation</a:t>
                      </a:r>
                      <a:r>
                        <a:rPr lang="en-SG" sz="1200" b="0" dirty="0"/>
                        <a:t> to attend the Singapore Accord Ceremony. </a:t>
                      </a:r>
                    </a:p>
                    <a:p>
                      <a:r>
                        <a:rPr lang="en-SG" sz="1050" b="0" dirty="0">
                          <a:solidFill>
                            <a:schemeClr val="accent1">
                              <a:lumMod val="50000"/>
                            </a:schemeClr>
                          </a:solidFill>
                        </a:rPr>
                        <a:t>(</a:t>
                      </a:r>
                      <a:r>
                        <a:rPr lang="en-SG" sz="1050" b="0" i="1" dirty="0">
                          <a:solidFill>
                            <a:schemeClr val="accent1">
                              <a:lumMod val="50000"/>
                            </a:schemeClr>
                          </a:solidFill>
                        </a:rPr>
                        <a:t>Note: </a:t>
                      </a:r>
                      <a:r>
                        <a:rPr lang="en-SG" sz="1050" b="1" i="1" dirty="0">
                          <a:solidFill>
                            <a:schemeClr val="accent1">
                              <a:lumMod val="50000"/>
                            </a:schemeClr>
                          </a:solidFill>
                        </a:rPr>
                        <a:t>Signatory or supporting organisations are to bear their own travel, accommodation and related costs.  Organisers will bear the Singapore Accord event cost.</a:t>
                      </a:r>
                      <a:r>
                        <a:rPr lang="en-SG" sz="1050" b="0" dirty="0">
                          <a:solidFill>
                            <a:schemeClr val="accent1">
                              <a:lumMod val="50000"/>
                            </a:schemeClr>
                          </a:solidFill>
                        </a:rPr>
                        <a:t>)</a:t>
                      </a:r>
                      <a:endParaRPr lang="en-SG" sz="1500" b="0" dirty="0">
                        <a:solidFill>
                          <a:schemeClr val="accent1">
                            <a:lumMod val="50000"/>
                          </a:schemeClr>
                        </a:solidFill>
                      </a:endParaRPr>
                    </a:p>
                  </a:txBody>
                  <a:tcPr anchor="ctr"/>
                </a:tc>
                <a:extLst>
                  <a:ext uri="{0D108BD9-81ED-4DB2-BD59-A6C34878D82A}">
                    <a16:rowId xmlns:a16="http://schemas.microsoft.com/office/drawing/2014/main" val="1023280827"/>
                  </a:ext>
                </a:extLst>
              </a:tr>
              <a:tr h="370840">
                <a:tc>
                  <a:txBody>
                    <a:bodyPr/>
                    <a:lstStyle/>
                    <a:p>
                      <a:pPr algn="ctr"/>
                      <a:r>
                        <a:rPr lang="en-SG" sz="1200" b="1" dirty="0"/>
                        <a:t>July to </a:t>
                      </a:r>
                      <a:br>
                        <a:rPr lang="en-SG" sz="1200" b="1" dirty="0"/>
                      </a:br>
                      <a:r>
                        <a:rPr lang="en-SG" sz="1200" b="1" dirty="0"/>
                        <a:t>mid-August 2017</a:t>
                      </a:r>
                    </a:p>
                  </a:txBody>
                  <a:tcPr anchor="ctr"/>
                </a:tc>
                <a:tc>
                  <a:txBody>
                    <a:bodyPr/>
                    <a:lstStyle/>
                    <a:p>
                      <a:r>
                        <a:rPr lang="en-SG" sz="1200" b="0" dirty="0"/>
                        <a:t>Finalise signed Singapore Accord for </a:t>
                      </a:r>
                      <a:r>
                        <a:rPr lang="en-SG" sz="1200" b="1" dirty="0"/>
                        <a:t>publication</a:t>
                      </a:r>
                      <a:r>
                        <a:rPr lang="en-SG" sz="1200" b="0" dirty="0"/>
                        <a:t>.</a:t>
                      </a:r>
                    </a:p>
                    <a:p>
                      <a:r>
                        <a:rPr lang="en-SG" sz="1200" b="0" dirty="0"/>
                        <a:t>Publish special Singapore Accord edition of the</a:t>
                      </a:r>
                      <a:br>
                        <a:rPr lang="en-SG" sz="1200" b="0" dirty="0"/>
                      </a:br>
                      <a:r>
                        <a:rPr lang="en-SG" sz="1200" b="0" dirty="0"/>
                        <a:t>INSHPO’s OHS Professional Capability Framework </a:t>
                      </a:r>
                      <a:br>
                        <a:rPr lang="en-SG" sz="1200" b="0" dirty="0"/>
                      </a:br>
                      <a:r>
                        <a:rPr lang="en-SG" sz="1200" b="0" dirty="0"/>
                        <a:t>- A Global Framework for Practice.</a:t>
                      </a:r>
                    </a:p>
                  </a:txBody>
                  <a:tcPr anchor="ctr"/>
                </a:tc>
                <a:extLst>
                  <a:ext uri="{0D108BD9-81ED-4DB2-BD59-A6C34878D82A}">
                    <a16:rowId xmlns:a16="http://schemas.microsoft.com/office/drawing/2014/main" val="3967729449"/>
                  </a:ext>
                </a:extLst>
              </a:tr>
              <a:tr h="370840">
                <a:tc>
                  <a:txBody>
                    <a:bodyPr/>
                    <a:lstStyle/>
                    <a:p>
                      <a:pPr algn="ctr"/>
                      <a:r>
                        <a:rPr lang="en-SG" sz="1200" b="1" dirty="0"/>
                        <a:t>3 Sep 2017</a:t>
                      </a:r>
                    </a:p>
                  </a:txBody>
                  <a:tcPr anchor="ctr"/>
                </a:tc>
                <a:tc>
                  <a:txBody>
                    <a:bodyPr/>
                    <a:lstStyle/>
                    <a:p>
                      <a:r>
                        <a:rPr lang="en-SG" sz="1200" b="1" dirty="0"/>
                        <a:t>Singapore Accord Ceremony</a:t>
                      </a:r>
                    </a:p>
                  </a:txBody>
                  <a:tcPr anchor="ctr"/>
                </a:tc>
                <a:extLst>
                  <a:ext uri="{0D108BD9-81ED-4DB2-BD59-A6C34878D82A}">
                    <a16:rowId xmlns:a16="http://schemas.microsoft.com/office/drawing/2014/main" val="3185305872"/>
                  </a:ext>
                </a:extLst>
              </a:tr>
              <a:tr h="370840">
                <a:tc>
                  <a:txBody>
                    <a:bodyPr/>
                    <a:lstStyle/>
                    <a:p>
                      <a:pPr algn="ctr"/>
                      <a:r>
                        <a:rPr lang="en-SG" sz="1200" b="1" dirty="0"/>
                        <a:t>6 Sep 2017</a:t>
                      </a:r>
                    </a:p>
                  </a:txBody>
                  <a:tcPr anchor="ctr"/>
                </a:tc>
                <a:tc>
                  <a:txBody>
                    <a:bodyPr/>
                    <a:lstStyle/>
                    <a:p>
                      <a:r>
                        <a:rPr lang="en-SG" sz="1200" b="0" dirty="0"/>
                        <a:t>Singapore Accord </a:t>
                      </a:r>
                      <a:r>
                        <a:rPr lang="en-SG" sz="1200" b="0" dirty="0" err="1"/>
                        <a:t>Symposium@Congress</a:t>
                      </a:r>
                      <a:endParaRPr lang="en-SG" sz="1200" b="0" dirty="0"/>
                    </a:p>
                    <a:p>
                      <a:r>
                        <a:rPr lang="en-SG" sz="1200" b="1" dirty="0"/>
                        <a:t>S29 - Workplace practices for a safe, healthy and productive work life</a:t>
                      </a:r>
                    </a:p>
                  </a:txBody>
                  <a:tcPr anchor="ctr"/>
                </a:tc>
                <a:extLst>
                  <a:ext uri="{0D108BD9-81ED-4DB2-BD59-A6C34878D82A}">
                    <a16:rowId xmlns:a16="http://schemas.microsoft.com/office/drawing/2014/main" val="3469917146"/>
                  </a:ext>
                </a:extLst>
              </a:tr>
            </a:tbl>
          </a:graphicData>
        </a:graphic>
      </p:graphicFrame>
      <p:sp>
        <p:nvSpPr>
          <p:cNvPr id="4" name="Footer Placeholder 3"/>
          <p:cNvSpPr>
            <a:spLocks noGrp="1"/>
          </p:cNvSpPr>
          <p:nvPr>
            <p:ph type="ftr" sz="quarter" idx="11"/>
          </p:nvPr>
        </p:nvSpPr>
        <p:spPr/>
        <p:txBody>
          <a:bodyPr/>
          <a:lstStyle/>
          <a:p>
            <a:r>
              <a:rPr lang="en-SG" dirty="0"/>
              <a:t>Singapore Accord on the Standards of OHS Professionals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Date Placeholder 2"/>
          <p:cNvSpPr>
            <a:spLocks noGrp="1"/>
          </p:cNvSpPr>
          <p:nvPr>
            <p:ph type="dt" sz="half" idx="10"/>
          </p:nvPr>
        </p:nvSpPr>
        <p:spPr/>
        <p:txBody>
          <a:bodyPr/>
          <a:lstStyle/>
          <a:p>
            <a:r>
              <a:rPr lang="en-US"/>
              <a:t>http://singaporeaccord.org</a:t>
            </a:r>
            <a:endParaRPr lang="en-US" dirty="0"/>
          </a:p>
        </p:txBody>
      </p:sp>
    </p:spTree>
    <p:extLst>
      <p:ext uri="{BB962C8B-B14F-4D97-AF65-F5344CB8AC3E}">
        <p14:creationId xmlns:p14="http://schemas.microsoft.com/office/powerpoint/2010/main" val="31930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3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4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2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6.xml><?xml version="1.0" encoding="utf-8"?>
<a:theme xmlns:a="http://schemas.openxmlformats.org/drawingml/2006/main" name="5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665</TotalTime>
  <Words>1817</Words>
  <Application>Microsoft Office PowerPoint</Application>
  <PresentationFormat>On-screen Show (4:3)</PresentationFormat>
  <Paragraphs>340</Paragraphs>
  <Slides>34</Slides>
  <Notes>14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34</vt:i4>
      </vt:variant>
    </vt:vector>
  </HeadingPairs>
  <TitlesOfParts>
    <vt:vector size="44" baseType="lpstr">
      <vt:lpstr>Arial</vt:lpstr>
      <vt:lpstr>Calibri</vt:lpstr>
      <vt:lpstr>Century Gothic</vt:lpstr>
      <vt:lpstr>Wingdings 3</vt:lpstr>
      <vt:lpstr>Ion Boardroom</vt:lpstr>
      <vt:lpstr>3_Ion Boardroom</vt:lpstr>
      <vt:lpstr>4_Ion Boardroom</vt:lpstr>
      <vt:lpstr>1_Ion Boardroom</vt:lpstr>
      <vt:lpstr>2_Ion Boardroom</vt:lpstr>
      <vt:lpstr>5_Ion Boardroom</vt:lpstr>
      <vt:lpstr>The Singapore Accord  on the  Standards of OHS Professionals</vt:lpstr>
      <vt:lpstr>Agenda</vt:lpstr>
      <vt:lpstr>What is the “Singapore Accord”</vt:lpstr>
      <vt:lpstr>Singapore Accord  - What it is</vt:lpstr>
      <vt:lpstr>Singapore Accord  - What, When</vt:lpstr>
      <vt:lpstr>XXI World Congress on Safety and Health at Work 2017 Selected Events 2017</vt:lpstr>
      <vt:lpstr>Singapore Accord  - Initial Interest</vt:lpstr>
      <vt:lpstr>Singapore Accord  - Initial Interest</vt:lpstr>
      <vt:lpstr>Broad Timeline</vt:lpstr>
      <vt:lpstr>The INSHPO Professional Framework</vt:lpstr>
      <vt:lpstr>Who is INSHPO</vt:lpstr>
      <vt:lpstr>INSHPO Member Organisations</vt:lpstr>
      <vt:lpstr>INSHPO  Professional Framework</vt:lpstr>
      <vt:lpstr>Required of the OHS Professional</vt:lpstr>
      <vt:lpstr>INSHPO Framework - Activities, knowledge and skills</vt:lpstr>
      <vt:lpstr>Activities </vt:lpstr>
      <vt:lpstr>Knowledge</vt:lpstr>
      <vt:lpstr>Knowledge Matrix</vt:lpstr>
      <vt:lpstr>Skills</vt:lpstr>
      <vt:lpstr>Example - Skills</vt:lpstr>
      <vt:lpstr>Better Capability</vt:lpstr>
      <vt:lpstr>What the Singapore Accord  means to your organisation</vt:lpstr>
      <vt:lpstr>Singapore Accord  - What does it mean to your organisation</vt:lpstr>
      <vt:lpstr>Singapore Accord </vt:lpstr>
      <vt:lpstr>The Singapore Accord  on the Standards of OHS Professionals</vt:lpstr>
      <vt:lpstr>Singapore Accord  on the Standards of OHS Professionals</vt:lpstr>
      <vt:lpstr>Singapore Accord  on the Standards of OHS Professionals</vt:lpstr>
      <vt:lpstr>Singapore Accord  on the Standards of OHS Professionals</vt:lpstr>
      <vt:lpstr>Singapore Accord  on the Standards of OHS Professionals</vt:lpstr>
      <vt:lpstr>Singapore Accord  on the Standards of OHS Professionals</vt:lpstr>
      <vt:lpstr>Singapore Accord  on the Standards of OHS Professionals</vt:lpstr>
      <vt:lpstr>Singapore Accord  on the Standards of OHS Professionals</vt:lpstr>
      <vt:lpstr>Singapore Accord  on the Standards of OHS Professionals</vt:lpstr>
      <vt:lpstr>The Singapore Accord  on the  Standards of OHS Professionals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seet@wsh.sg</dc:creator>
  <cp:lastModifiedBy>C Seet</cp:lastModifiedBy>
  <cp:revision>120</cp:revision>
  <dcterms:created xsi:type="dcterms:W3CDTF">2015-11-04T14:58:51Z</dcterms:created>
  <dcterms:modified xsi:type="dcterms:W3CDTF">2017-05-19T14:38:32Z</dcterms:modified>
</cp:coreProperties>
</file>